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embeddedFontLst>
    <p:embeddedFont>
      <p:font typeface="Inter"/>
      <p:regular r:id="rId80"/>
      <p:bold r:id="rId81"/>
    </p:embeddedFont>
    <p:embeddedFont>
      <p:font typeface="Helvetica Neue"/>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HelveticaNeue-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Inter-regular.fntdata"/><Relationship Id="rId82" Type="http://schemas.openxmlformats.org/officeDocument/2006/relationships/font" Target="fonts/HelveticaNeue-regular.fntdata"/><Relationship Id="rId81" Type="http://schemas.openxmlformats.org/officeDocument/2006/relationships/font" Target="fonts/Int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942b0853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942b0853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942b0853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942b0853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942b0853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942b0853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942b0853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942b0853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HMW eliminate the need to ship used items altogether?</a:t>
            </a:r>
            <a:endParaRPr>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i="1" lang="en">
                <a:solidFill>
                  <a:schemeClr val="dk1"/>
                </a:solidFill>
                <a:latin typeface="Inter"/>
                <a:ea typeface="Inter"/>
                <a:cs typeface="Inter"/>
                <a:sym typeface="Inter"/>
              </a:rPr>
              <a:t>HMW encourage local pickups and exchanges?</a:t>
            </a:r>
            <a:endParaRPr i="1">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increase the number of items per shipment?</a:t>
            </a:r>
            <a:endParaRPr>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face-to-face exchanges safer?</a:t>
            </a:r>
            <a:endParaRPr>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i="1" lang="en">
                <a:solidFill>
                  <a:schemeClr val="dk1"/>
                </a:solidFill>
                <a:latin typeface="Inter"/>
                <a:ea typeface="Inter"/>
                <a:cs typeface="Inter"/>
                <a:sym typeface="Inter"/>
              </a:rPr>
              <a:t>HMW make face-to-face exchanges more convenient?</a:t>
            </a:r>
            <a:endParaRPr i="1">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local pickups faster and less time consuming than shipping?</a:t>
            </a:r>
            <a:endParaRPr>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the U.S. smaller?</a:t>
            </a:r>
            <a:endParaRPr>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the U.S. more like Hong Kong?</a:t>
            </a:r>
            <a:endParaRPr>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remove the need to buy used items from others?</a:t>
            </a:r>
            <a:endParaRPr>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i="1" lang="en">
                <a:solidFill>
                  <a:schemeClr val="dk1"/>
                </a:solidFill>
                <a:latin typeface="Inter"/>
                <a:ea typeface="Inter"/>
                <a:cs typeface="Inter"/>
                <a:sym typeface="Inter"/>
              </a:rPr>
              <a:t>HMW build well-stocked local trading economies?</a:t>
            </a:r>
            <a:endParaRPr i="1">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local pickups more like shipping?</a:t>
            </a:r>
            <a:endParaRPr>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b="1" i="1" lang="en">
                <a:solidFill>
                  <a:schemeClr val="dk1"/>
                </a:solidFill>
                <a:latin typeface="Inter"/>
                <a:ea typeface="Inter"/>
                <a:cs typeface="Inter"/>
                <a:sym typeface="Inter"/>
              </a:rPr>
              <a:t>HMW make buying items from far away unnecessary?</a:t>
            </a:r>
            <a:endParaRPr b="1" i="1">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shipping sustainable?</a:t>
            </a:r>
            <a:endParaRPr>
              <a:solidFill>
                <a:schemeClr val="dk1"/>
              </a:solidFill>
              <a:latin typeface="Inter"/>
              <a:ea typeface="Inter"/>
              <a:cs typeface="Inter"/>
              <a:sym typeface="Inter"/>
            </a:endParaRPr>
          </a:p>
          <a:p>
            <a:pPr indent="-298450" lvl="1" marL="9144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adjust expectations so that local pickups are the default?</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953ee57f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953ee57f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953ee57f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953ee57f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953ee57f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953ee57f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HMW make used items more like new items?</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new items more like used items, making it all the same?</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b="1" i="1" lang="en">
                <a:solidFill>
                  <a:schemeClr val="dk1"/>
                </a:solidFill>
                <a:latin typeface="Inter"/>
                <a:ea typeface="Inter"/>
                <a:cs typeface="Inter"/>
                <a:sym typeface="Inter"/>
              </a:rPr>
              <a:t>HMW repackage thrifting so her parents find it acceptable?</a:t>
            </a:r>
            <a:endParaRPr b="1" i="1">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i="1" lang="en">
                <a:solidFill>
                  <a:schemeClr val="dk1"/>
                </a:solidFill>
                <a:latin typeface="Inter"/>
                <a:ea typeface="Inter"/>
                <a:cs typeface="Inter"/>
                <a:sym typeface="Inter"/>
              </a:rPr>
              <a:t>HMW make thrifting cleaner?</a:t>
            </a:r>
            <a:endParaRPr i="1">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i="1" lang="en">
                <a:solidFill>
                  <a:schemeClr val="dk1"/>
                </a:solidFill>
                <a:latin typeface="Inter"/>
                <a:ea typeface="Inter"/>
                <a:cs typeface="Inter"/>
                <a:sym typeface="Inter"/>
              </a:rPr>
              <a:t>HMW make the parental stigma the most exciting part of thrifting?</a:t>
            </a:r>
            <a:endParaRPr i="1">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get parents involved in thrifting themselves?</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thrifting directly benefit the parents?</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thrifting more trendy?</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thrifting feel like an ecological necessity?</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eliminate parents?</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help people care less about what other people think about them thrifting?</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thrifting anonymous?</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i="1" lang="en">
                <a:solidFill>
                  <a:schemeClr val="dk1"/>
                </a:solidFill>
                <a:latin typeface="Inter"/>
                <a:ea typeface="Inter"/>
                <a:cs typeface="Inter"/>
                <a:sym typeface="Inter"/>
              </a:rPr>
              <a:t>HMW make other people less judgemental about thrifting?</a:t>
            </a:r>
            <a:endParaRPr b="1">
              <a:solidFill>
                <a:schemeClr val="dk1"/>
              </a:solidFill>
              <a:latin typeface="Inter"/>
              <a:ea typeface="Inter"/>
              <a:cs typeface="Inter"/>
              <a:sym typeface="Inter"/>
            </a:endParaRPr>
          </a:p>
          <a:p>
            <a:pPr indent="0" lvl="0" marL="0" rtl="0" algn="l">
              <a:spcBef>
                <a:spcPts val="10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953ee57f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953ee57f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953ee57f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953ee57f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953ee57f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953ee57f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Inter"/>
              <a:buChar char="●"/>
            </a:pPr>
            <a:r>
              <a:rPr i="1" lang="en">
                <a:solidFill>
                  <a:schemeClr val="dk1"/>
                </a:solidFill>
                <a:latin typeface="Inter"/>
                <a:ea typeface="Inter"/>
                <a:cs typeface="Inter"/>
                <a:sym typeface="Inter"/>
              </a:rPr>
              <a:t>HMW redistribute grocery store waste that is still usable? </a:t>
            </a:r>
            <a:endParaRPr i="1">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bring awareness to the durability and shelf life of products? </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help grocery stores not order too much?</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increase the durability or shelf life of items?</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i="1" lang="en">
                <a:solidFill>
                  <a:schemeClr val="dk1"/>
                </a:solidFill>
                <a:latin typeface="Inter"/>
                <a:ea typeface="Inter"/>
                <a:cs typeface="Inter"/>
                <a:sym typeface="Inter"/>
              </a:rPr>
              <a:t>HMW repurpose excess items into other new products?</a:t>
            </a:r>
            <a:endParaRPr i="1">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ensure grocery stores always have room for excess items?</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b="1" i="1" lang="en">
                <a:solidFill>
                  <a:schemeClr val="dk1"/>
                </a:solidFill>
                <a:latin typeface="Inter"/>
                <a:ea typeface="Inter"/>
                <a:cs typeface="Inter"/>
                <a:sym typeface="Inter"/>
              </a:rPr>
              <a:t>HMW make sure everything gets bought before it’s thrown away?</a:t>
            </a:r>
            <a:endParaRPr b="1" i="1">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dumpster diving an in-store sanctioned activity?</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excess inventory more valuable?</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i="1" lang="en">
                <a:solidFill>
                  <a:schemeClr val="dk1"/>
                </a:solidFill>
                <a:latin typeface="Inter"/>
                <a:ea typeface="Inter"/>
                <a:cs typeface="Inter"/>
                <a:sym typeface="Inter"/>
              </a:rPr>
              <a:t>HMW encourage consumers to buy items about to be thrown out?</a:t>
            </a:r>
            <a:endParaRPr i="1">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eliminate surplus inventory?</a:t>
            </a:r>
            <a:endParaRPr>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i="1" lang="en">
                <a:solidFill>
                  <a:schemeClr val="dk1"/>
                </a:solidFill>
                <a:latin typeface="Inter"/>
                <a:ea typeface="Inter"/>
                <a:cs typeface="Inter"/>
                <a:sym typeface="Inter"/>
              </a:rPr>
              <a:t>HMW make waste more useful?</a:t>
            </a:r>
            <a:endParaRPr i="1">
              <a:solidFill>
                <a:schemeClr val="dk1"/>
              </a:solidFill>
              <a:latin typeface="Inter"/>
              <a:ea typeface="Inter"/>
              <a:cs typeface="Inter"/>
              <a:sym typeface="Inter"/>
            </a:endParaRPr>
          </a:p>
          <a:p>
            <a:pPr indent="-298450" lvl="0" marL="457200" rtl="0" algn="l">
              <a:lnSpc>
                <a:spcPct val="115000"/>
              </a:lnSpc>
              <a:spcBef>
                <a:spcPts val="1000"/>
              </a:spcBef>
              <a:spcAft>
                <a:spcPts val="0"/>
              </a:spcAft>
              <a:buClr>
                <a:schemeClr val="dk1"/>
              </a:buClr>
              <a:buSzPts val="1100"/>
              <a:buFont typeface="Inter"/>
              <a:buChar char="●"/>
            </a:pPr>
            <a:r>
              <a:rPr lang="en">
                <a:solidFill>
                  <a:schemeClr val="dk1"/>
                </a:solidFill>
                <a:latin typeface="Inter"/>
                <a:ea typeface="Inter"/>
                <a:cs typeface="Inter"/>
                <a:sym typeface="Inter"/>
              </a:rPr>
              <a:t>HMW make dumpsters more like store shelves and bring them into the store?</a:t>
            </a:r>
            <a:endParaRPr>
              <a:solidFill>
                <a:schemeClr val="dk1"/>
              </a:solidFill>
              <a:latin typeface="Inter"/>
              <a:ea typeface="Inter"/>
              <a:cs typeface="Inter"/>
              <a:sym typeface="Inter"/>
            </a:endParaRPr>
          </a:p>
          <a:p>
            <a:pPr indent="0" lvl="0" marL="0" rtl="0" algn="l">
              <a:spcBef>
                <a:spcPts val="10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764ffc7b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764ffc7b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953ee57f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953ee57f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953ee57f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953ee57f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942b0853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942b0853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953ee57f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953ee57f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953ee57f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953ee57f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942b0853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942b0853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953ee57f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953ee57f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9606ef6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9606ef6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9606ef65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9606ef65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9606ef65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9606ef65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942b0853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b942b0853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9606ef65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9606ef65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9606ef65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9606ef65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9606ef65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9606ef65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9606ef65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9606ef65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9606ef65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9606ef65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9606ef65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9606ef65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9606ef65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9606ef65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9606ef65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9606ef65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9606ef65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9606ef65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9606ef65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9606ef65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942b0853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942b0853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9606ef65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9606ef65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9606ef65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9606ef65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9606ef65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b9606ef65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b9606ef65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b9606ef65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b9606ef65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b9606ef65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9606ef65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9606ef65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b9606ef65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b9606ef65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b9606ef65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b9606ef65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9606ef65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9606ef65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9606ef65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b9606ef65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942b0853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942b0853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9606ef65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9606ef65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b94af90a3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b94af90a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9606ef65f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b9606ef65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9606ef65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9606ef65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plan to incorporate automatic notifications for matchmaking, but the burden of outreach still would probably fall on sellers in this model.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9606ef65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9606ef65f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9606ef65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9606ef65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9606ef65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b9606ef65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9606ef65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b9606ef65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b9606ef65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b9606ef65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9606ef65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9606ef65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942b0853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942b0853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b9606ef65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b9606ef65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b9606ef65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b9606ef65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b9606ef65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b9606ef65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b9606ef65f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b9606ef65f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b9606ef65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b9606ef65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9606ef65f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9606ef65f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b9606ef65f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b9606ef65f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b9606ef65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b9606ef65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b9606ef65f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b9606ef65f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b9606ef65f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b9606ef65f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942b0853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942b0853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b9606ef65f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b9606ef65f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b9606ef65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b9606ef65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b5858c61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b5858c61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b5858c61e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b5858c61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b5858c61e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b5858c61e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942b0853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942b0853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942b0853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942b0853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b="1" sz="5200"/>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Inter"/>
              <a:buNone/>
              <a:defRPr sz="2800">
                <a:latin typeface="Inter"/>
                <a:ea typeface="Inter"/>
                <a:cs typeface="Inter"/>
                <a:sym typeface="Inter"/>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000"/>
              <a:buNone/>
              <a:defRPr/>
            </a:lvl1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9" name="Shape 49"/>
        <p:cNvGrpSpPr/>
        <p:nvPr/>
      </p:nvGrpSpPr>
      <p:grpSpPr>
        <a:xfrm>
          <a:off x="0" y="0"/>
          <a:ext cx="0" cy="0"/>
          <a:chOff x="0" y="0"/>
          <a:chExt cx="0" cy="0"/>
        </a:xfrm>
      </p:grpSpPr>
      <p:sp>
        <p:nvSpPr>
          <p:cNvPr id="50" name="Google Shape;50;p12"/>
          <p:cNvSpPr/>
          <p:nvPr/>
        </p:nvSpPr>
        <p:spPr>
          <a:xfrm>
            <a:off x="3267525" y="1267350"/>
            <a:ext cx="2608800" cy="2608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2"/>
          <p:cNvSpPr txBox="1"/>
          <p:nvPr>
            <p:ph hasCustomPrompt="1" type="title"/>
          </p:nvPr>
        </p:nvSpPr>
        <p:spPr>
          <a:xfrm>
            <a:off x="3267600" y="1267350"/>
            <a:ext cx="2608800" cy="260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b="1" sz="3600"/>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lgn="l">
              <a:buNone/>
              <a:defRPr>
                <a:solidFill>
                  <a:schemeClr val="lt1"/>
                </a:solidFill>
              </a:defRPr>
            </a:lvl1pPr>
            <a:lvl2pPr lvl="1" algn="l">
              <a:buNone/>
              <a:defRPr>
                <a:solidFill>
                  <a:schemeClr val="lt1"/>
                </a:solidFill>
              </a:defRPr>
            </a:lvl2pPr>
            <a:lvl3pPr lvl="2" algn="l">
              <a:buNone/>
              <a:defRPr>
                <a:solidFill>
                  <a:schemeClr val="lt1"/>
                </a:solidFill>
              </a:defRPr>
            </a:lvl3pPr>
            <a:lvl4pPr lvl="3" algn="l">
              <a:buNone/>
              <a:defRPr>
                <a:solidFill>
                  <a:schemeClr val="lt1"/>
                </a:solidFill>
              </a:defRPr>
            </a:lvl4pPr>
            <a:lvl5pPr lvl="4" algn="l">
              <a:buNone/>
              <a:defRPr>
                <a:solidFill>
                  <a:schemeClr val="lt1"/>
                </a:solidFill>
              </a:defRPr>
            </a:lvl5pPr>
            <a:lvl6pPr lvl="5" algn="l">
              <a:buNone/>
              <a:defRPr>
                <a:solidFill>
                  <a:schemeClr val="lt1"/>
                </a:solidFill>
              </a:defRPr>
            </a:lvl6pPr>
            <a:lvl7pPr lvl="6" algn="l">
              <a:buNone/>
              <a:defRPr>
                <a:solidFill>
                  <a:schemeClr val="lt1"/>
                </a:solidFill>
              </a:defRPr>
            </a:lvl7pPr>
            <a:lvl8pPr lvl="7" algn="l">
              <a:buNone/>
              <a:defRPr>
                <a:solidFill>
                  <a:schemeClr val="lt1"/>
                </a:solidFill>
              </a:defRPr>
            </a:lvl8pPr>
            <a:lvl9pPr lvl="8" algn="l">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vl1pPr>
            <a:lvl2pPr indent="-355600" lvl="1" marL="914400">
              <a:spcBef>
                <a:spcPts val="1600"/>
              </a:spcBef>
              <a:spcAft>
                <a:spcPts val="0"/>
              </a:spcAft>
              <a:buSzPts val="2000"/>
              <a:buChar char="○"/>
              <a:defRPr/>
            </a:lvl2pPr>
            <a:lvl3pPr indent="-355600" lvl="2" marL="1371600">
              <a:spcBef>
                <a:spcPts val="1600"/>
              </a:spcBef>
              <a:spcAft>
                <a:spcPts val="0"/>
              </a:spcAft>
              <a:buSzPts val="2000"/>
              <a:buChar char="■"/>
              <a:defRPr/>
            </a:lvl3pPr>
            <a:lvl4pPr indent="-355600" lvl="3" marL="1828800">
              <a:spcBef>
                <a:spcPts val="1600"/>
              </a:spcBef>
              <a:spcAft>
                <a:spcPts val="0"/>
              </a:spcAft>
              <a:buSzPts val="2000"/>
              <a:buChar char="●"/>
              <a:defRPr/>
            </a:lvl4pPr>
            <a:lvl5pPr indent="-355600" lvl="4" marL="2286000">
              <a:spcBef>
                <a:spcPts val="1600"/>
              </a:spcBef>
              <a:spcAft>
                <a:spcPts val="0"/>
              </a:spcAft>
              <a:buSzPts val="2000"/>
              <a:buChar char="○"/>
              <a:defRPr/>
            </a:lvl5pPr>
            <a:lvl6pPr indent="-355600" lvl="5" marL="2743200">
              <a:spcBef>
                <a:spcPts val="1600"/>
              </a:spcBef>
              <a:spcAft>
                <a:spcPts val="0"/>
              </a:spcAft>
              <a:buSzPts val="2000"/>
              <a:buChar char="■"/>
              <a:defRPr/>
            </a:lvl6pPr>
            <a:lvl7pPr indent="-355600" lvl="6" marL="3200400">
              <a:spcBef>
                <a:spcPts val="1600"/>
              </a:spcBef>
              <a:spcAft>
                <a:spcPts val="0"/>
              </a:spcAft>
              <a:buSzPts val="2000"/>
              <a:buChar char="●"/>
              <a:defRPr/>
            </a:lvl7pPr>
            <a:lvl8pPr indent="-355600" lvl="7" marL="3657600">
              <a:spcBef>
                <a:spcPts val="1600"/>
              </a:spcBef>
              <a:spcAft>
                <a:spcPts val="0"/>
              </a:spcAft>
              <a:buSzPts val="2000"/>
              <a:buChar char="○"/>
              <a:defRPr/>
            </a:lvl8pPr>
            <a:lvl9pPr indent="-355600" lvl="8" marL="4114800">
              <a:spcBef>
                <a:spcPts val="1600"/>
              </a:spcBef>
              <a:spcAft>
                <a:spcPts val="1600"/>
              </a:spcAft>
              <a:buSzPts val="20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1388100" y="526350"/>
            <a:ext cx="6367800" cy="409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1"/>
        </a:solidFill>
      </p:bgPr>
    </p:bg>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55600" lvl="0" marL="457200">
              <a:lnSpc>
                <a:spcPct val="150000"/>
              </a:lnSpc>
              <a:spcBef>
                <a:spcPts val="0"/>
              </a:spcBef>
              <a:spcAft>
                <a:spcPts val="0"/>
              </a:spcAft>
              <a:buSzPts val="2000"/>
              <a:buChar char="●"/>
              <a:defRPr sz="2000"/>
            </a:lvl1pPr>
            <a:lvl2pPr indent="-355600" lvl="1" marL="914400">
              <a:lnSpc>
                <a:spcPct val="150000"/>
              </a:lnSpc>
              <a:spcBef>
                <a:spcPts val="1600"/>
              </a:spcBef>
              <a:spcAft>
                <a:spcPts val="0"/>
              </a:spcAft>
              <a:buSzPts val="2000"/>
              <a:buChar char="○"/>
              <a:defRPr/>
            </a:lvl2pPr>
            <a:lvl3pPr indent="-355600" lvl="2" marL="1371600">
              <a:lnSpc>
                <a:spcPct val="150000"/>
              </a:lnSpc>
              <a:spcBef>
                <a:spcPts val="1600"/>
              </a:spcBef>
              <a:spcAft>
                <a:spcPts val="0"/>
              </a:spcAft>
              <a:buSzPts val="2000"/>
              <a:buChar char="■"/>
              <a:defRPr/>
            </a:lvl3pPr>
            <a:lvl4pPr indent="-355600" lvl="3" marL="1828800">
              <a:lnSpc>
                <a:spcPct val="150000"/>
              </a:lnSpc>
              <a:spcBef>
                <a:spcPts val="1600"/>
              </a:spcBef>
              <a:spcAft>
                <a:spcPts val="0"/>
              </a:spcAft>
              <a:buSzPts val="2000"/>
              <a:buChar char="●"/>
              <a:defRPr/>
            </a:lvl4pPr>
            <a:lvl5pPr indent="-355600" lvl="4" marL="2286000">
              <a:lnSpc>
                <a:spcPct val="150000"/>
              </a:lnSpc>
              <a:spcBef>
                <a:spcPts val="1600"/>
              </a:spcBef>
              <a:spcAft>
                <a:spcPts val="0"/>
              </a:spcAft>
              <a:buSzPts val="2000"/>
              <a:buChar char="○"/>
              <a:defRPr/>
            </a:lvl5pPr>
            <a:lvl6pPr indent="-355600" lvl="5" marL="2743200">
              <a:lnSpc>
                <a:spcPct val="150000"/>
              </a:lnSpc>
              <a:spcBef>
                <a:spcPts val="1600"/>
              </a:spcBef>
              <a:spcAft>
                <a:spcPts val="0"/>
              </a:spcAft>
              <a:buSzPts val="2000"/>
              <a:buChar char="■"/>
              <a:defRPr/>
            </a:lvl6pPr>
            <a:lvl7pPr indent="-355600" lvl="6" marL="3200400">
              <a:lnSpc>
                <a:spcPct val="150000"/>
              </a:lnSpc>
              <a:spcBef>
                <a:spcPts val="1600"/>
              </a:spcBef>
              <a:spcAft>
                <a:spcPts val="0"/>
              </a:spcAft>
              <a:buSzPts val="2000"/>
              <a:buChar char="●"/>
              <a:defRPr/>
            </a:lvl7pPr>
            <a:lvl8pPr indent="-355600" lvl="7" marL="3657600">
              <a:lnSpc>
                <a:spcPct val="150000"/>
              </a:lnSpc>
              <a:spcBef>
                <a:spcPts val="1600"/>
              </a:spcBef>
              <a:spcAft>
                <a:spcPts val="0"/>
              </a:spcAft>
              <a:buSzPts val="2000"/>
              <a:buChar char="○"/>
              <a:defRPr/>
            </a:lvl8pPr>
            <a:lvl9pPr indent="-355600" lvl="8" marL="4114800">
              <a:lnSpc>
                <a:spcPct val="150000"/>
              </a:lnSpc>
              <a:spcBef>
                <a:spcPts val="1600"/>
              </a:spcBef>
              <a:spcAft>
                <a:spcPts val="1600"/>
              </a:spcAft>
              <a:buSzPts val="20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solidFill>
          <a:schemeClr val="lt1"/>
        </a:solidFill>
      </p:bgPr>
    </p:bg>
    <p:spTree>
      <p:nvGrpSpPr>
        <p:cNvPr id="41" name="Shape 41"/>
        <p:cNvGrpSpPr/>
        <p:nvPr/>
      </p:nvGrpSpPr>
      <p:grpSpPr>
        <a:xfrm>
          <a:off x="0" y="0"/>
          <a:ext cx="0" cy="0"/>
          <a:chOff x="0" y="0"/>
          <a:chExt cx="0" cy="0"/>
        </a:xfrm>
      </p:grpSpPr>
      <p:sp>
        <p:nvSpPr>
          <p:cNvPr id="42" name="Google Shape;42;p10"/>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 name="Google Shape;43;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4" name="Google Shape;44;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lgn="l">
              <a:buNone/>
              <a:defRPr/>
            </a:lvl1pPr>
            <a:lvl2pPr lvl="1" rtl="0" algn="l">
              <a:buNone/>
              <a:defRPr/>
            </a:lvl2pPr>
            <a:lvl3pPr lvl="2" rtl="0" algn="l">
              <a:buNone/>
              <a:defRPr/>
            </a:lvl3pPr>
            <a:lvl4pPr lvl="3" rtl="0" algn="l">
              <a:buNone/>
              <a:defRPr/>
            </a:lvl4pPr>
            <a:lvl5pPr lvl="4" rtl="0" algn="l">
              <a:buNone/>
              <a:defRPr/>
            </a:lvl5pPr>
            <a:lvl6pPr lvl="5" rtl="0" algn="l">
              <a:buNone/>
              <a:defRPr/>
            </a:lvl6pPr>
            <a:lvl7pPr lvl="6" rtl="0" algn="l">
              <a:buNone/>
              <a:defRPr/>
            </a:lvl7pPr>
            <a:lvl8pPr lvl="7" rtl="0" algn="l">
              <a:buNone/>
              <a:defRPr/>
            </a:lvl8pPr>
            <a:lvl9pPr lvl="8" rtl="0" algn="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1pPr>
            <a:lvl2pPr lvl="1">
              <a:spcBef>
                <a:spcPts val="0"/>
              </a:spcBef>
              <a:spcAft>
                <a:spcPts val="0"/>
              </a:spcAft>
              <a:buClr>
                <a:schemeClr val="dk1"/>
              </a:buClr>
              <a:buSzPts val="2800"/>
              <a:buNone/>
              <a:defRPr b="1" sz="2800">
                <a:solidFill>
                  <a:schemeClr val="dk1"/>
                </a:solidFill>
              </a:defRPr>
            </a:lvl2pPr>
            <a:lvl3pPr lvl="2">
              <a:spcBef>
                <a:spcPts val="0"/>
              </a:spcBef>
              <a:spcAft>
                <a:spcPts val="0"/>
              </a:spcAft>
              <a:buClr>
                <a:schemeClr val="dk1"/>
              </a:buClr>
              <a:buSzPts val="2800"/>
              <a:buNone/>
              <a:defRPr b="1" sz="2800">
                <a:solidFill>
                  <a:schemeClr val="dk1"/>
                </a:solidFill>
              </a:defRPr>
            </a:lvl3pPr>
            <a:lvl4pPr lvl="3">
              <a:spcBef>
                <a:spcPts val="0"/>
              </a:spcBef>
              <a:spcAft>
                <a:spcPts val="0"/>
              </a:spcAft>
              <a:buClr>
                <a:schemeClr val="dk1"/>
              </a:buClr>
              <a:buSzPts val="2800"/>
              <a:buNone/>
              <a:defRPr b="1" sz="2800">
                <a:solidFill>
                  <a:schemeClr val="dk1"/>
                </a:solidFill>
              </a:defRPr>
            </a:lvl4pPr>
            <a:lvl5pPr lvl="4">
              <a:spcBef>
                <a:spcPts val="0"/>
              </a:spcBef>
              <a:spcAft>
                <a:spcPts val="0"/>
              </a:spcAft>
              <a:buClr>
                <a:schemeClr val="dk1"/>
              </a:buClr>
              <a:buSzPts val="2800"/>
              <a:buNone/>
              <a:defRPr b="1" sz="2800">
                <a:solidFill>
                  <a:schemeClr val="dk1"/>
                </a:solidFill>
              </a:defRPr>
            </a:lvl5pPr>
            <a:lvl6pPr lvl="5">
              <a:spcBef>
                <a:spcPts val="0"/>
              </a:spcBef>
              <a:spcAft>
                <a:spcPts val="0"/>
              </a:spcAft>
              <a:buClr>
                <a:schemeClr val="dk1"/>
              </a:buClr>
              <a:buSzPts val="2800"/>
              <a:buNone/>
              <a:defRPr b="1" sz="2800">
                <a:solidFill>
                  <a:schemeClr val="dk1"/>
                </a:solidFill>
              </a:defRPr>
            </a:lvl6pPr>
            <a:lvl7pPr lvl="6">
              <a:spcBef>
                <a:spcPts val="0"/>
              </a:spcBef>
              <a:spcAft>
                <a:spcPts val="0"/>
              </a:spcAft>
              <a:buClr>
                <a:schemeClr val="dk1"/>
              </a:buClr>
              <a:buSzPts val="2800"/>
              <a:buNone/>
              <a:defRPr b="1" sz="2800">
                <a:solidFill>
                  <a:schemeClr val="dk1"/>
                </a:solidFill>
              </a:defRPr>
            </a:lvl7pPr>
            <a:lvl8pPr lvl="7">
              <a:spcBef>
                <a:spcPts val="0"/>
              </a:spcBef>
              <a:spcAft>
                <a:spcPts val="0"/>
              </a:spcAft>
              <a:buClr>
                <a:schemeClr val="dk1"/>
              </a:buClr>
              <a:buSzPts val="2800"/>
              <a:buNone/>
              <a:defRPr b="1" sz="2800">
                <a:solidFill>
                  <a:schemeClr val="dk1"/>
                </a:solidFill>
              </a:defRPr>
            </a:lvl8pPr>
            <a:lvl9pPr lvl="8">
              <a:spcBef>
                <a:spcPts val="0"/>
              </a:spcBef>
              <a:spcAft>
                <a:spcPts val="0"/>
              </a:spcAft>
              <a:buClr>
                <a:schemeClr val="dk1"/>
              </a:buClr>
              <a:buSzPts val="2800"/>
              <a:buNone/>
              <a:defRPr b="1"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55600" lvl="0" marL="457200">
              <a:lnSpc>
                <a:spcPct val="115000"/>
              </a:lnSpc>
              <a:spcBef>
                <a:spcPts val="0"/>
              </a:spcBef>
              <a:spcAft>
                <a:spcPts val="0"/>
              </a:spcAft>
              <a:buClr>
                <a:schemeClr val="dk1"/>
              </a:buClr>
              <a:buSzPts val="2000"/>
              <a:buFont typeface="Inter"/>
              <a:buChar char="●"/>
              <a:defRPr sz="2000">
                <a:solidFill>
                  <a:schemeClr val="dk1"/>
                </a:solidFill>
                <a:latin typeface="Inter"/>
                <a:ea typeface="Inter"/>
                <a:cs typeface="Inter"/>
                <a:sym typeface="Inter"/>
              </a:defRPr>
            </a:lvl1pPr>
            <a:lvl2pPr indent="-355600" lvl="1" marL="914400">
              <a:lnSpc>
                <a:spcPct val="115000"/>
              </a:lnSpc>
              <a:spcBef>
                <a:spcPts val="1600"/>
              </a:spcBef>
              <a:spcAft>
                <a:spcPts val="0"/>
              </a:spcAft>
              <a:buClr>
                <a:schemeClr val="dk1"/>
              </a:buClr>
              <a:buSzPts val="2000"/>
              <a:buFont typeface="Inter"/>
              <a:buChar char="○"/>
              <a:defRPr sz="2000">
                <a:solidFill>
                  <a:schemeClr val="dk1"/>
                </a:solidFill>
                <a:latin typeface="Inter"/>
                <a:ea typeface="Inter"/>
                <a:cs typeface="Inter"/>
                <a:sym typeface="Inter"/>
              </a:defRPr>
            </a:lvl2pPr>
            <a:lvl3pPr indent="-355600" lvl="2" marL="1371600">
              <a:lnSpc>
                <a:spcPct val="115000"/>
              </a:lnSpc>
              <a:spcBef>
                <a:spcPts val="1600"/>
              </a:spcBef>
              <a:spcAft>
                <a:spcPts val="0"/>
              </a:spcAft>
              <a:buClr>
                <a:schemeClr val="dk1"/>
              </a:buClr>
              <a:buSzPts val="2000"/>
              <a:buFont typeface="Inter"/>
              <a:buChar char="■"/>
              <a:defRPr sz="2000">
                <a:solidFill>
                  <a:schemeClr val="dk1"/>
                </a:solidFill>
                <a:latin typeface="Inter"/>
                <a:ea typeface="Inter"/>
                <a:cs typeface="Inter"/>
                <a:sym typeface="Inter"/>
              </a:defRPr>
            </a:lvl3pPr>
            <a:lvl4pPr indent="-355600" lvl="3" marL="1828800">
              <a:lnSpc>
                <a:spcPct val="115000"/>
              </a:lnSpc>
              <a:spcBef>
                <a:spcPts val="1600"/>
              </a:spcBef>
              <a:spcAft>
                <a:spcPts val="0"/>
              </a:spcAft>
              <a:buClr>
                <a:schemeClr val="dk1"/>
              </a:buClr>
              <a:buSzPts val="2000"/>
              <a:buFont typeface="Inter"/>
              <a:buChar char="●"/>
              <a:defRPr sz="2000">
                <a:solidFill>
                  <a:schemeClr val="dk1"/>
                </a:solidFill>
                <a:latin typeface="Inter"/>
                <a:ea typeface="Inter"/>
                <a:cs typeface="Inter"/>
                <a:sym typeface="Inter"/>
              </a:defRPr>
            </a:lvl4pPr>
            <a:lvl5pPr indent="-355600" lvl="4" marL="2286000">
              <a:lnSpc>
                <a:spcPct val="115000"/>
              </a:lnSpc>
              <a:spcBef>
                <a:spcPts val="1600"/>
              </a:spcBef>
              <a:spcAft>
                <a:spcPts val="0"/>
              </a:spcAft>
              <a:buClr>
                <a:schemeClr val="dk1"/>
              </a:buClr>
              <a:buSzPts val="2000"/>
              <a:buFont typeface="Inter"/>
              <a:buChar char="○"/>
              <a:defRPr sz="2000">
                <a:solidFill>
                  <a:schemeClr val="dk1"/>
                </a:solidFill>
                <a:latin typeface="Inter"/>
                <a:ea typeface="Inter"/>
                <a:cs typeface="Inter"/>
                <a:sym typeface="Inter"/>
              </a:defRPr>
            </a:lvl5pPr>
            <a:lvl6pPr indent="-355600" lvl="5" marL="2743200">
              <a:lnSpc>
                <a:spcPct val="115000"/>
              </a:lnSpc>
              <a:spcBef>
                <a:spcPts val="1600"/>
              </a:spcBef>
              <a:spcAft>
                <a:spcPts val="0"/>
              </a:spcAft>
              <a:buClr>
                <a:schemeClr val="dk1"/>
              </a:buClr>
              <a:buSzPts val="2000"/>
              <a:buFont typeface="Inter"/>
              <a:buChar char="■"/>
              <a:defRPr sz="2000">
                <a:solidFill>
                  <a:schemeClr val="dk1"/>
                </a:solidFill>
                <a:latin typeface="Inter"/>
                <a:ea typeface="Inter"/>
                <a:cs typeface="Inter"/>
                <a:sym typeface="Inter"/>
              </a:defRPr>
            </a:lvl6pPr>
            <a:lvl7pPr indent="-355600" lvl="6" marL="3200400">
              <a:lnSpc>
                <a:spcPct val="115000"/>
              </a:lnSpc>
              <a:spcBef>
                <a:spcPts val="1600"/>
              </a:spcBef>
              <a:spcAft>
                <a:spcPts val="0"/>
              </a:spcAft>
              <a:buClr>
                <a:schemeClr val="dk1"/>
              </a:buClr>
              <a:buSzPts val="2000"/>
              <a:buFont typeface="Inter"/>
              <a:buChar char="●"/>
              <a:defRPr sz="2000">
                <a:solidFill>
                  <a:schemeClr val="dk1"/>
                </a:solidFill>
                <a:latin typeface="Inter"/>
                <a:ea typeface="Inter"/>
                <a:cs typeface="Inter"/>
                <a:sym typeface="Inter"/>
              </a:defRPr>
            </a:lvl7pPr>
            <a:lvl8pPr indent="-355600" lvl="7" marL="3657600">
              <a:lnSpc>
                <a:spcPct val="115000"/>
              </a:lnSpc>
              <a:spcBef>
                <a:spcPts val="1600"/>
              </a:spcBef>
              <a:spcAft>
                <a:spcPts val="0"/>
              </a:spcAft>
              <a:buClr>
                <a:schemeClr val="dk1"/>
              </a:buClr>
              <a:buSzPts val="2000"/>
              <a:buFont typeface="Inter"/>
              <a:buChar char="○"/>
              <a:defRPr sz="2000">
                <a:solidFill>
                  <a:schemeClr val="dk1"/>
                </a:solidFill>
                <a:latin typeface="Inter"/>
                <a:ea typeface="Inter"/>
                <a:cs typeface="Inter"/>
                <a:sym typeface="Inter"/>
              </a:defRPr>
            </a:lvl8pPr>
            <a:lvl9pPr indent="-355600" lvl="8" marL="4114800">
              <a:lnSpc>
                <a:spcPct val="115000"/>
              </a:lnSpc>
              <a:spcBef>
                <a:spcPts val="1600"/>
              </a:spcBef>
              <a:spcAft>
                <a:spcPts val="1600"/>
              </a:spcAft>
              <a:buClr>
                <a:schemeClr val="dk1"/>
              </a:buClr>
              <a:buSzPts val="2000"/>
              <a:buFont typeface="Inter"/>
              <a:buChar char="■"/>
              <a:defRPr sz="2000">
                <a:solidFill>
                  <a:schemeClr val="dk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5.jpg"/><Relationship Id="rId4" Type="http://schemas.openxmlformats.org/officeDocument/2006/relationships/image" Target="../media/image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3.jpg"/><Relationship Id="rId4" Type="http://schemas.openxmlformats.org/officeDocument/2006/relationships/image" Target="../media/image3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38.jpg"/><Relationship Id="rId4" Type="http://schemas.openxmlformats.org/officeDocument/2006/relationships/image" Target="../media/image3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2633127" y="576800"/>
            <a:ext cx="59991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Waste and Reuse</a:t>
            </a:r>
            <a:endParaRPr sz="4800"/>
          </a:p>
        </p:txBody>
      </p:sp>
      <p:sp>
        <p:nvSpPr>
          <p:cNvPr id="60" name="Google Shape;60;p14"/>
          <p:cNvSpPr txBox="1"/>
          <p:nvPr>
            <p:ph idx="1" type="subTitle"/>
          </p:nvPr>
        </p:nvSpPr>
        <p:spPr>
          <a:xfrm>
            <a:off x="2654789" y="2666350"/>
            <a:ext cx="59991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595959"/>
                </a:solidFill>
                <a:latin typeface="Arial"/>
                <a:ea typeface="Arial"/>
                <a:cs typeface="Arial"/>
                <a:sym typeface="Arial"/>
              </a:rPr>
              <a:t>Melissa W., Disney V., Igor B., Miles M.</a:t>
            </a:r>
            <a:endParaRPr sz="1600"/>
          </a:p>
        </p:txBody>
      </p:sp>
      <p:sp>
        <p:nvSpPr>
          <p:cNvPr id="61" name="Google Shape;61;p14"/>
          <p:cNvSpPr txBox="1"/>
          <p:nvPr/>
        </p:nvSpPr>
        <p:spPr>
          <a:xfrm>
            <a:off x="526300" y="4698275"/>
            <a:ext cx="32589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Inter"/>
                <a:ea typeface="Inter"/>
                <a:cs typeface="Inter"/>
                <a:sym typeface="Inter"/>
              </a:rPr>
              <a:t>Doodles from OpenDoodles.com</a:t>
            </a:r>
            <a:endParaRPr sz="600">
              <a:solidFill>
                <a:schemeClr val="lt1"/>
              </a:solidFill>
              <a:latin typeface="Inter"/>
              <a:ea typeface="Inter"/>
              <a:cs typeface="Inter"/>
              <a:sym typeface="Inter"/>
            </a:endParaRPr>
          </a:p>
        </p:txBody>
      </p:sp>
      <p:pic>
        <p:nvPicPr>
          <p:cNvPr id="62" name="Google Shape;62;p14"/>
          <p:cNvPicPr preferRelativeResize="0"/>
          <p:nvPr/>
        </p:nvPicPr>
        <p:blipFill>
          <a:blip r:embed="rId3">
            <a:alphaModFix/>
          </a:blip>
          <a:stretch>
            <a:fillRect/>
          </a:stretch>
        </p:blipFill>
        <p:spPr>
          <a:xfrm>
            <a:off x="901075" y="1551825"/>
            <a:ext cx="1425275" cy="1781600"/>
          </a:xfrm>
          <a:prstGeom prst="rect">
            <a:avLst/>
          </a:prstGeom>
          <a:noFill/>
          <a:ln>
            <a:noFill/>
          </a:ln>
        </p:spPr>
      </p:pic>
      <p:sp>
        <p:nvSpPr>
          <p:cNvPr id="63" name="Google Shape;63;p14"/>
          <p:cNvSpPr txBox="1"/>
          <p:nvPr/>
        </p:nvSpPr>
        <p:spPr>
          <a:xfrm>
            <a:off x="2654800" y="4484463"/>
            <a:ext cx="413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Inter"/>
                <a:ea typeface="Inter"/>
                <a:cs typeface="Inter"/>
                <a:sym typeface="Inter"/>
              </a:rPr>
              <a:t>Icons from </a:t>
            </a:r>
            <a:r>
              <a:rPr b="1" lang="en" sz="800">
                <a:solidFill>
                  <a:schemeClr val="accent1"/>
                </a:solidFill>
                <a:latin typeface="Inter"/>
                <a:ea typeface="Inter"/>
                <a:cs typeface="Inter"/>
                <a:sym typeface="Inter"/>
              </a:rPr>
              <a:t>https://thenounproject.com/</a:t>
            </a:r>
            <a:endParaRPr b="1" sz="800">
              <a:solidFill>
                <a:schemeClr val="accent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nvSpPr>
        <p:spPr>
          <a:xfrm>
            <a:off x="1872325" y="647313"/>
            <a:ext cx="245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Inter"/>
                <a:ea typeface="Inter"/>
                <a:cs typeface="Inter"/>
                <a:sym typeface="Inter"/>
              </a:rPr>
              <a:t>Michelle</a:t>
            </a:r>
            <a:endParaRPr b="1" sz="2400">
              <a:solidFill>
                <a:schemeClr val="accent1"/>
              </a:solidFill>
              <a:latin typeface="Inter"/>
              <a:ea typeface="Inter"/>
              <a:cs typeface="Inter"/>
              <a:sym typeface="Inter"/>
            </a:endParaRPr>
          </a:p>
        </p:txBody>
      </p:sp>
      <p:sp>
        <p:nvSpPr>
          <p:cNvPr id="139" name="Google Shape;139;p23"/>
          <p:cNvSpPr txBox="1"/>
          <p:nvPr/>
        </p:nvSpPr>
        <p:spPr>
          <a:xfrm>
            <a:off x="1872325" y="1129725"/>
            <a:ext cx="464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U.S. college student from Hong Kong</a:t>
            </a:r>
            <a:endParaRPr sz="1800">
              <a:solidFill>
                <a:schemeClr val="dk1"/>
              </a:solidFill>
              <a:latin typeface="Inter"/>
              <a:ea typeface="Inter"/>
              <a:cs typeface="Inter"/>
              <a:sym typeface="Inter"/>
            </a:endParaRPr>
          </a:p>
        </p:txBody>
      </p:sp>
      <p:sp>
        <p:nvSpPr>
          <p:cNvPr id="140" name="Google Shape;140;p23"/>
          <p:cNvSpPr txBox="1"/>
          <p:nvPr/>
        </p:nvSpPr>
        <p:spPr>
          <a:xfrm>
            <a:off x="3138175" y="2065975"/>
            <a:ext cx="27492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dk1"/>
                </a:solidFill>
              </a:rPr>
              <a:t>“We often give our stuff away to relatives if they need it.”</a:t>
            </a:r>
            <a:endParaRPr b="1" sz="1800">
              <a:solidFill>
                <a:schemeClr val="dk1"/>
              </a:solidFill>
              <a:latin typeface="Inter"/>
              <a:ea typeface="Inter"/>
              <a:cs typeface="Inter"/>
              <a:sym typeface="Inter"/>
            </a:endParaRPr>
          </a:p>
        </p:txBody>
      </p:sp>
      <p:sp>
        <p:nvSpPr>
          <p:cNvPr id="141" name="Google Shape;141;p23"/>
          <p:cNvSpPr txBox="1"/>
          <p:nvPr/>
        </p:nvSpPr>
        <p:spPr>
          <a:xfrm>
            <a:off x="5887375" y="2065975"/>
            <a:ext cx="30561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rgbClr val="595959"/>
                </a:solidFill>
                <a:latin typeface="Inter"/>
                <a:ea typeface="Inter"/>
                <a:cs typeface="Inter"/>
                <a:sym typeface="Inter"/>
              </a:rPr>
              <a:t>“My parents think buying used clothes is unlucky.”</a:t>
            </a:r>
            <a:endParaRPr>
              <a:solidFill>
                <a:schemeClr val="dk1"/>
              </a:solidFill>
              <a:latin typeface="Inter"/>
              <a:ea typeface="Inter"/>
              <a:cs typeface="Inter"/>
              <a:sym typeface="Inter"/>
            </a:endParaRPr>
          </a:p>
        </p:txBody>
      </p:sp>
      <p:sp>
        <p:nvSpPr>
          <p:cNvPr id="142" name="Google Shape;142;p23"/>
          <p:cNvSpPr txBox="1"/>
          <p:nvPr/>
        </p:nvSpPr>
        <p:spPr>
          <a:xfrm>
            <a:off x="288650" y="2065975"/>
            <a:ext cx="2749200" cy="270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595959"/>
                </a:solidFill>
                <a:latin typeface="Inter"/>
                <a:ea typeface="Inter"/>
                <a:cs typeface="Inter"/>
                <a:sym typeface="Inter"/>
              </a:rPr>
              <a:t>“Shipping used items isn’t a thing here [in HK]. I just meet up at a local train station to exchange items.”</a:t>
            </a:r>
            <a:endParaRPr b="1" sz="18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lang="en">
                <a:solidFill>
                  <a:srgbClr val="595959"/>
                </a:solidFill>
              </a:rPr>
              <a:t>She is </a:t>
            </a:r>
            <a:r>
              <a:rPr i="1" lang="en">
                <a:solidFill>
                  <a:srgbClr val="595959"/>
                </a:solidFill>
              </a:rPr>
              <a:t>comfortable</a:t>
            </a:r>
            <a:r>
              <a:rPr lang="en">
                <a:solidFill>
                  <a:srgbClr val="595959"/>
                </a:solidFill>
              </a:rPr>
              <a:t> meeting people to exchange items.</a:t>
            </a:r>
            <a:r>
              <a:rPr lang="en">
                <a:solidFill>
                  <a:schemeClr val="dk1"/>
                </a:solidFill>
                <a:latin typeface="Inter"/>
                <a:ea typeface="Inter"/>
                <a:cs typeface="Inter"/>
                <a:sym typeface="Inter"/>
              </a:rPr>
              <a:t> </a:t>
            </a:r>
            <a:endParaRPr>
              <a:solidFill>
                <a:schemeClr val="dk1"/>
              </a:solidFill>
              <a:latin typeface="Inter"/>
              <a:ea typeface="Inter"/>
              <a:cs typeface="Inter"/>
              <a:sym typeface="Inter"/>
            </a:endParaRPr>
          </a:p>
          <a:p>
            <a:pPr indent="0" lvl="0" marL="0" rtl="0" algn="l">
              <a:lnSpc>
                <a:spcPct val="115000"/>
              </a:lnSpc>
              <a:spcBef>
                <a:spcPts val="0"/>
              </a:spcBef>
              <a:spcAft>
                <a:spcPts val="1200"/>
              </a:spcAft>
              <a:buNone/>
            </a:pPr>
            <a:r>
              <a:t/>
            </a:r>
            <a:endParaRPr b="1" sz="1800">
              <a:solidFill>
                <a:schemeClr val="dk1"/>
              </a:solidFill>
              <a:latin typeface="Inter"/>
              <a:ea typeface="Inter"/>
              <a:cs typeface="Inter"/>
              <a:sym typeface="Inter"/>
            </a:endParaRPr>
          </a:p>
        </p:txBody>
      </p:sp>
      <p:sp>
        <p:nvSpPr>
          <p:cNvPr id="143" name="Google Shape;143;p23"/>
          <p:cNvSpPr txBox="1"/>
          <p:nvPr/>
        </p:nvSpPr>
        <p:spPr>
          <a:xfrm>
            <a:off x="3138175" y="3789425"/>
            <a:ext cx="2749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a:solidFill>
                  <a:schemeClr val="dk1"/>
                </a:solidFill>
                <a:latin typeface="Inter"/>
                <a:ea typeface="Inter"/>
                <a:cs typeface="Inter"/>
                <a:sym typeface="Inter"/>
              </a:rPr>
              <a:t>Her family owns items they’re willing to give away </a:t>
            </a:r>
            <a:r>
              <a:rPr i="1" lang="en">
                <a:solidFill>
                  <a:schemeClr val="dk1"/>
                </a:solidFill>
                <a:latin typeface="Inter"/>
                <a:ea typeface="Inter"/>
                <a:cs typeface="Inter"/>
                <a:sym typeface="Inter"/>
              </a:rPr>
              <a:t>if asked</a:t>
            </a:r>
            <a:r>
              <a:rPr lang="en">
                <a:solidFill>
                  <a:schemeClr val="dk1"/>
                </a:solidFill>
                <a:latin typeface="Inter"/>
                <a:ea typeface="Inter"/>
                <a:cs typeface="Inter"/>
                <a:sym typeface="Inter"/>
              </a:rPr>
              <a:t>.</a:t>
            </a:r>
            <a:endParaRPr>
              <a:solidFill>
                <a:schemeClr val="dk1"/>
              </a:solidFill>
              <a:latin typeface="Inter"/>
              <a:ea typeface="Inter"/>
              <a:cs typeface="Inter"/>
              <a:sym typeface="Inter"/>
            </a:endParaRPr>
          </a:p>
        </p:txBody>
      </p:sp>
      <p:pic>
        <p:nvPicPr>
          <p:cNvPr id="144" name="Google Shape;144;p23"/>
          <p:cNvPicPr preferRelativeResize="0"/>
          <p:nvPr/>
        </p:nvPicPr>
        <p:blipFill>
          <a:blip r:embed="rId3">
            <a:alphaModFix/>
          </a:blip>
          <a:stretch>
            <a:fillRect/>
          </a:stretch>
        </p:blipFill>
        <p:spPr>
          <a:xfrm>
            <a:off x="360400" y="568425"/>
            <a:ext cx="1101275" cy="1101275"/>
          </a:xfrm>
          <a:prstGeom prst="rect">
            <a:avLst/>
          </a:prstGeom>
          <a:noFill/>
          <a:ln>
            <a:noFill/>
          </a:ln>
        </p:spPr>
      </p:pic>
      <p:sp>
        <p:nvSpPr>
          <p:cNvPr id="145" name="Google Shape;145;p23"/>
          <p:cNvSpPr txBox="1"/>
          <p:nvPr/>
        </p:nvSpPr>
        <p:spPr>
          <a:xfrm>
            <a:off x="5887375" y="3789425"/>
            <a:ext cx="30561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595959"/>
                </a:solidFill>
                <a:latin typeface="Inter"/>
                <a:ea typeface="Inter"/>
                <a:cs typeface="Inter"/>
                <a:sym typeface="Inter"/>
              </a:rPr>
              <a:t>She worries buying used will violate her family’s </a:t>
            </a:r>
            <a:r>
              <a:rPr i="1" lang="en">
                <a:solidFill>
                  <a:srgbClr val="595959"/>
                </a:solidFill>
                <a:latin typeface="Inter"/>
                <a:ea typeface="Inter"/>
                <a:cs typeface="Inter"/>
                <a:sym typeface="Inter"/>
              </a:rPr>
              <a:t>cultural norms.</a:t>
            </a:r>
            <a:endParaRPr b="1" i="1" sz="1800">
              <a:solidFill>
                <a:srgbClr val="595959"/>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nvSpPr>
        <p:spPr>
          <a:xfrm>
            <a:off x="1872325" y="647313"/>
            <a:ext cx="245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Inter"/>
                <a:ea typeface="Inter"/>
                <a:cs typeface="Inter"/>
                <a:sym typeface="Inter"/>
              </a:rPr>
              <a:t>Olivia</a:t>
            </a:r>
            <a:endParaRPr b="1" sz="2400">
              <a:solidFill>
                <a:schemeClr val="accent1"/>
              </a:solidFill>
              <a:latin typeface="Inter"/>
              <a:ea typeface="Inter"/>
              <a:cs typeface="Inter"/>
              <a:sym typeface="Inter"/>
            </a:endParaRPr>
          </a:p>
        </p:txBody>
      </p:sp>
      <p:sp>
        <p:nvSpPr>
          <p:cNvPr id="151" name="Google Shape;151;p24"/>
          <p:cNvSpPr txBox="1"/>
          <p:nvPr/>
        </p:nvSpPr>
        <p:spPr>
          <a:xfrm>
            <a:off x="1872325" y="1129725"/>
            <a:ext cx="464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U.S. college student</a:t>
            </a:r>
            <a:endParaRPr sz="1800">
              <a:solidFill>
                <a:schemeClr val="dk1"/>
              </a:solidFill>
              <a:latin typeface="Inter"/>
              <a:ea typeface="Inter"/>
              <a:cs typeface="Inter"/>
              <a:sym typeface="Inter"/>
            </a:endParaRPr>
          </a:p>
        </p:txBody>
      </p:sp>
      <p:sp>
        <p:nvSpPr>
          <p:cNvPr id="152" name="Google Shape;152;p24"/>
          <p:cNvSpPr txBox="1"/>
          <p:nvPr/>
        </p:nvSpPr>
        <p:spPr>
          <a:xfrm>
            <a:off x="301225" y="2065950"/>
            <a:ext cx="3056100" cy="182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900">
                <a:solidFill>
                  <a:schemeClr val="dk1"/>
                </a:solidFill>
                <a:latin typeface="Inter"/>
                <a:ea typeface="Inter"/>
                <a:cs typeface="Inter"/>
                <a:sym typeface="Inter"/>
              </a:rPr>
              <a:t>“I’m never super excited about sustainability specifically, but I do get very excited when I find good deals.”</a:t>
            </a:r>
            <a:endParaRPr b="1" sz="1900">
              <a:solidFill>
                <a:schemeClr val="dk1"/>
              </a:solidFill>
              <a:latin typeface="Inter"/>
              <a:ea typeface="Inter"/>
              <a:cs typeface="Inter"/>
              <a:sym typeface="Inter"/>
            </a:endParaRPr>
          </a:p>
        </p:txBody>
      </p:sp>
      <p:sp>
        <p:nvSpPr>
          <p:cNvPr id="153" name="Google Shape;153;p24"/>
          <p:cNvSpPr txBox="1"/>
          <p:nvPr/>
        </p:nvSpPr>
        <p:spPr>
          <a:xfrm>
            <a:off x="3457650" y="2065950"/>
            <a:ext cx="27492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dk1"/>
                </a:solidFill>
                <a:latin typeface="Inter"/>
                <a:ea typeface="Inter"/>
                <a:cs typeface="Inter"/>
                <a:sym typeface="Inter"/>
              </a:rPr>
              <a:t>“My parents are very against me thrifting. They have a weird thing about me wearing old clothes when I don’t have to. It might be an immigrant thing.”</a:t>
            </a:r>
            <a:endParaRPr b="1" sz="1800">
              <a:solidFill>
                <a:schemeClr val="dk1"/>
              </a:solidFill>
              <a:latin typeface="Inter"/>
              <a:ea typeface="Inter"/>
              <a:cs typeface="Inter"/>
              <a:sym typeface="Inter"/>
            </a:endParaRPr>
          </a:p>
        </p:txBody>
      </p:sp>
      <p:sp>
        <p:nvSpPr>
          <p:cNvPr id="154" name="Google Shape;154;p24"/>
          <p:cNvSpPr txBox="1"/>
          <p:nvPr/>
        </p:nvSpPr>
        <p:spPr>
          <a:xfrm>
            <a:off x="6307175" y="2103575"/>
            <a:ext cx="27492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latin typeface="Inter"/>
                <a:ea typeface="Inter"/>
                <a:cs typeface="Inter"/>
                <a:sym typeface="Inter"/>
              </a:rPr>
              <a:t>Her parents are </a:t>
            </a:r>
            <a:r>
              <a:rPr i="1" lang="en">
                <a:solidFill>
                  <a:schemeClr val="dk1"/>
                </a:solidFill>
                <a:latin typeface="Inter"/>
                <a:ea typeface="Inter"/>
                <a:cs typeface="Inter"/>
                <a:sym typeface="Inter"/>
              </a:rPr>
              <a:t>embarrassed</a:t>
            </a:r>
            <a:r>
              <a:rPr lang="en">
                <a:solidFill>
                  <a:schemeClr val="dk1"/>
                </a:solidFill>
                <a:latin typeface="Inter"/>
                <a:ea typeface="Inter"/>
                <a:cs typeface="Inter"/>
                <a:sym typeface="Inter"/>
              </a:rPr>
              <a:t> about her wearing other people’s clothes, and—as immigrants—are proud that they can afford to buy her new ones.</a:t>
            </a:r>
            <a:endParaRPr>
              <a:solidFill>
                <a:schemeClr val="dk1"/>
              </a:solidFill>
              <a:latin typeface="Inter"/>
              <a:ea typeface="Inter"/>
              <a:cs typeface="Inter"/>
              <a:sym typeface="Inter"/>
            </a:endParaRPr>
          </a:p>
        </p:txBody>
      </p:sp>
      <p:sp>
        <p:nvSpPr>
          <p:cNvPr id="155" name="Google Shape;155;p24"/>
          <p:cNvSpPr txBox="1"/>
          <p:nvPr/>
        </p:nvSpPr>
        <p:spPr>
          <a:xfrm>
            <a:off x="301225" y="3789400"/>
            <a:ext cx="30561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latin typeface="Inter"/>
                <a:ea typeface="Inter"/>
                <a:cs typeface="Inter"/>
                <a:sym typeface="Inter"/>
              </a:rPr>
              <a:t>She </a:t>
            </a:r>
            <a:r>
              <a:rPr i="1" lang="en">
                <a:solidFill>
                  <a:schemeClr val="dk1"/>
                </a:solidFill>
                <a:latin typeface="Inter"/>
                <a:ea typeface="Inter"/>
                <a:cs typeface="Inter"/>
                <a:sym typeface="Inter"/>
              </a:rPr>
              <a:t>deeply values</a:t>
            </a:r>
            <a:r>
              <a:rPr lang="en">
                <a:solidFill>
                  <a:schemeClr val="dk1"/>
                </a:solidFill>
                <a:latin typeface="Inter"/>
                <a:ea typeface="Inter"/>
                <a:cs typeface="Inter"/>
                <a:sym typeface="Inter"/>
              </a:rPr>
              <a:t> good deals; sustainability is just an added upside.</a:t>
            </a:r>
            <a:endParaRPr b="1">
              <a:solidFill>
                <a:schemeClr val="dk1"/>
              </a:solidFill>
              <a:latin typeface="Inter"/>
              <a:ea typeface="Inter"/>
              <a:cs typeface="Inter"/>
              <a:sym typeface="Inter"/>
            </a:endParaRPr>
          </a:p>
        </p:txBody>
      </p:sp>
      <p:pic>
        <p:nvPicPr>
          <p:cNvPr id="156" name="Google Shape;156;p24"/>
          <p:cNvPicPr preferRelativeResize="0"/>
          <p:nvPr/>
        </p:nvPicPr>
        <p:blipFill>
          <a:blip r:embed="rId3">
            <a:alphaModFix/>
          </a:blip>
          <a:stretch>
            <a:fillRect/>
          </a:stretch>
        </p:blipFill>
        <p:spPr>
          <a:xfrm>
            <a:off x="372975" y="577925"/>
            <a:ext cx="1098900" cy="109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nvSpPr>
        <p:spPr>
          <a:xfrm>
            <a:off x="2848775" y="1456350"/>
            <a:ext cx="4153800" cy="223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latin typeface="Inter"/>
                <a:ea typeface="Inter"/>
                <a:cs typeface="Inter"/>
                <a:sym typeface="Inter"/>
              </a:rPr>
              <a:t>POVs</a:t>
            </a:r>
            <a:endParaRPr b="1" sz="4800">
              <a:solidFill>
                <a:schemeClr val="accent1"/>
              </a:solidFill>
              <a:latin typeface="Inter"/>
              <a:ea typeface="Inter"/>
              <a:cs typeface="Inter"/>
              <a:sym typeface="Inter"/>
            </a:endParaRPr>
          </a:p>
        </p:txBody>
      </p:sp>
      <p:pic>
        <p:nvPicPr>
          <p:cNvPr id="162" name="Google Shape;162;p25"/>
          <p:cNvPicPr preferRelativeResize="0"/>
          <p:nvPr/>
        </p:nvPicPr>
        <p:blipFill>
          <a:blip r:embed="rId3">
            <a:alphaModFix/>
          </a:blip>
          <a:stretch>
            <a:fillRect/>
          </a:stretch>
        </p:blipFill>
        <p:spPr>
          <a:xfrm>
            <a:off x="2689550" y="1909675"/>
            <a:ext cx="1170000" cy="146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ctrTitle"/>
          </p:nvPr>
        </p:nvSpPr>
        <p:spPr>
          <a:xfrm>
            <a:off x="2655700" y="1760700"/>
            <a:ext cx="72135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We met</a:t>
            </a:r>
            <a:endParaRPr sz="3600">
              <a:solidFill>
                <a:schemeClr val="accent1"/>
              </a:solidFill>
            </a:endParaRPr>
          </a:p>
        </p:txBody>
      </p:sp>
      <p:sp>
        <p:nvSpPr>
          <p:cNvPr id="168" name="Google Shape;168;p26"/>
          <p:cNvSpPr txBox="1"/>
          <p:nvPr>
            <p:ph idx="1" type="subTitle"/>
          </p:nvPr>
        </p:nvSpPr>
        <p:spPr>
          <a:xfrm>
            <a:off x="2655700" y="2590200"/>
            <a:ext cx="54747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000"/>
              <a:t>Michelle, a Hong Kong student who goes to college in the United States.</a:t>
            </a:r>
            <a:endParaRPr sz="2000"/>
          </a:p>
        </p:txBody>
      </p:sp>
      <p:pic>
        <p:nvPicPr>
          <p:cNvPr id="169" name="Google Shape;169;p26"/>
          <p:cNvPicPr preferRelativeResize="0"/>
          <p:nvPr/>
        </p:nvPicPr>
        <p:blipFill>
          <a:blip r:embed="rId3">
            <a:alphaModFix/>
          </a:blip>
          <a:stretch>
            <a:fillRect/>
          </a:stretch>
        </p:blipFill>
        <p:spPr>
          <a:xfrm>
            <a:off x="1083950" y="2021125"/>
            <a:ext cx="1101275" cy="1101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ctrTitle"/>
          </p:nvPr>
        </p:nvSpPr>
        <p:spPr>
          <a:xfrm>
            <a:off x="2463000" y="1382100"/>
            <a:ext cx="72135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We were amazed to realize</a:t>
            </a:r>
            <a:endParaRPr sz="3600">
              <a:solidFill>
                <a:schemeClr val="accent1"/>
              </a:solidFill>
            </a:endParaRPr>
          </a:p>
        </p:txBody>
      </p:sp>
      <p:sp>
        <p:nvSpPr>
          <p:cNvPr id="175" name="Google Shape;175;p27"/>
          <p:cNvSpPr txBox="1"/>
          <p:nvPr>
            <p:ph idx="1" type="subTitle"/>
          </p:nvPr>
        </p:nvSpPr>
        <p:spPr>
          <a:xfrm>
            <a:off x="2463000" y="2211600"/>
            <a:ext cx="5474700" cy="15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000"/>
              <a:t>that Michelle thinks shipping used items is “weird,” both at home and in the U.S.: Hong Kong is so small that local pickups are the norm.</a:t>
            </a:r>
            <a:endParaRPr sz="2000"/>
          </a:p>
        </p:txBody>
      </p:sp>
      <p:pic>
        <p:nvPicPr>
          <p:cNvPr id="176" name="Google Shape;176;p27"/>
          <p:cNvPicPr preferRelativeResize="0"/>
          <p:nvPr/>
        </p:nvPicPr>
        <p:blipFill>
          <a:blip r:embed="rId3">
            <a:alphaModFix/>
          </a:blip>
          <a:stretch>
            <a:fillRect/>
          </a:stretch>
        </p:blipFill>
        <p:spPr>
          <a:xfrm>
            <a:off x="999400" y="2021125"/>
            <a:ext cx="1101275" cy="1101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ctrTitle"/>
          </p:nvPr>
        </p:nvSpPr>
        <p:spPr>
          <a:xfrm>
            <a:off x="2484600" y="1760700"/>
            <a:ext cx="72135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It would be game-changing</a:t>
            </a:r>
            <a:endParaRPr sz="3600">
              <a:solidFill>
                <a:schemeClr val="accent1"/>
              </a:solidFill>
            </a:endParaRPr>
          </a:p>
        </p:txBody>
      </p:sp>
      <p:sp>
        <p:nvSpPr>
          <p:cNvPr id="182" name="Google Shape;182;p28"/>
          <p:cNvSpPr txBox="1"/>
          <p:nvPr>
            <p:ph idx="1" type="subTitle"/>
          </p:nvPr>
        </p:nvSpPr>
        <p:spPr>
          <a:xfrm>
            <a:off x="2484600" y="2590200"/>
            <a:ext cx="54747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000"/>
              <a:t>to bring Hong Kong’s hyper-local reselling model to other parts of the world.</a:t>
            </a:r>
            <a:endParaRPr sz="2000"/>
          </a:p>
        </p:txBody>
      </p:sp>
      <p:pic>
        <p:nvPicPr>
          <p:cNvPr id="183" name="Google Shape;183;p28"/>
          <p:cNvPicPr preferRelativeResize="0"/>
          <p:nvPr/>
        </p:nvPicPr>
        <p:blipFill>
          <a:blip r:embed="rId3">
            <a:alphaModFix/>
          </a:blip>
          <a:stretch>
            <a:fillRect/>
          </a:stretch>
        </p:blipFill>
        <p:spPr>
          <a:xfrm>
            <a:off x="1007075" y="2021125"/>
            <a:ext cx="1101275" cy="110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ctrTitle"/>
          </p:nvPr>
        </p:nvSpPr>
        <p:spPr>
          <a:xfrm>
            <a:off x="2701825" y="1676750"/>
            <a:ext cx="72135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We met</a:t>
            </a:r>
            <a:endParaRPr sz="3600">
              <a:solidFill>
                <a:schemeClr val="accent1"/>
              </a:solidFill>
            </a:endParaRPr>
          </a:p>
        </p:txBody>
      </p:sp>
      <p:sp>
        <p:nvSpPr>
          <p:cNvPr id="189" name="Google Shape;189;p29"/>
          <p:cNvSpPr txBox="1"/>
          <p:nvPr>
            <p:ph idx="1" type="subTitle"/>
          </p:nvPr>
        </p:nvSpPr>
        <p:spPr>
          <a:xfrm>
            <a:off x="2701825" y="2506250"/>
            <a:ext cx="5474700" cy="109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000"/>
              <a:t>Olivia, a Chinese-American college student who lives in Chicago and is passionate about fashion.</a:t>
            </a:r>
            <a:endParaRPr sz="2000"/>
          </a:p>
        </p:txBody>
      </p:sp>
      <p:pic>
        <p:nvPicPr>
          <p:cNvPr id="190" name="Google Shape;190;p29"/>
          <p:cNvPicPr preferRelativeResize="0"/>
          <p:nvPr/>
        </p:nvPicPr>
        <p:blipFill>
          <a:blip r:embed="rId3">
            <a:alphaModFix/>
          </a:blip>
          <a:stretch>
            <a:fillRect/>
          </a:stretch>
        </p:blipFill>
        <p:spPr>
          <a:xfrm>
            <a:off x="1107400" y="2022300"/>
            <a:ext cx="1098900" cy="109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ctrTitle"/>
          </p:nvPr>
        </p:nvSpPr>
        <p:spPr>
          <a:xfrm>
            <a:off x="2457250" y="1199875"/>
            <a:ext cx="7213500" cy="71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We were amazed to realize</a:t>
            </a:r>
            <a:endParaRPr sz="3600">
              <a:solidFill>
                <a:schemeClr val="accent1"/>
              </a:solidFill>
            </a:endParaRPr>
          </a:p>
        </p:txBody>
      </p:sp>
      <p:sp>
        <p:nvSpPr>
          <p:cNvPr id="196" name="Google Shape;196;p30"/>
          <p:cNvSpPr txBox="1"/>
          <p:nvPr>
            <p:ph idx="1" type="subTitle"/>
          </p:nvPr>
        </p:nvSpPr>
        <p:spPr>
          <a:xfrm>
            <a:off x="2457250" y="1946522"/>
            <a:ext cx="6115800" cy="199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000"/>
              <a:t>t</a:t>
            </a:r>
            <a:r>
              <a:rPr lang="en" sz="2000"/>
              <a:t>hat despite her interest in fashion and buying second-hand, she avoids thrifting because her parents disapprove of it—they view it as unnecessary and dirty, especially considering that they can buy her new clothes.</a:t>
            </a:r>
            <a:endParaRPr sz="2000"/>
          </a:p>
        </p:txBody>
      </p:sp>
      <p:pic>
        <p:nvPicPr>
          <p:cNvPr id="197" name="Google Shape;197;p30"/>
          <p:cNvPicPr preferRelativeResize="0"/>
          <p:nvPr/>
        </p:nvPicPr>
        <p:blipFill>
          <a:blip r:embed="rId3">
            <a:alphaModFix/>
          </a:blip>
          <a:stretch>
            <a:fillRect/>
          </a:stretch>
        </p:blipFill>
        <p:spPr>
          <a:xfrm>
            <a:off x="1053600" y="2022300"/>
            <a:ext cx="1098900" cy="1098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ctrTitle"/>
          </p:nvPr>
        </p:nvSpPr>
        <p:spPr>
          <a:xfrm>
            <a:off x="2448125" y="1760700"/>
            <a:ext cx="72135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It would be game-changing</a:t>
            </a:r>
            <a:endParaRPr sz="3600">
              <a:solidFill>
                <a:schemeClr val="accent1"/>
              </a:solidFill>
            </a:endParaRPr>
          </a:p>
        </p:txBody>
      </p:sp>
      <p:sp>
        <p:nvSpPr>
          <p:cNvPr id="203" name="Google Shape;203;p31"/>
          <p:cNvSpPr txBox="1"/>
          <p:nvPr>
            <p:ph idx="1" type="subTitle"/>
          </p:nvPr>
        </p:nvSpPr>
        <p:spPr>
          <a:xfrm>
            <a:off x="2448125" y="2590200"/>
            <a:ext cx="54747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000"/>
              <a:t>t</a:t>
            </a:r>
            <a:r>
              <a:rPr lang="en" sz="2000"/>
              <a:t>o destigmatize thrifting in the eyes of her parents.</a:t>
            </a:r>
            <a:endParaRPr sz="2000"/>
          </a:p>
        </p:txBody>
      </p:sp>
      <p:pic>
        <p:nvPicPr>
          <p:cNvPr id="204" name="Google Shape;204;p31"/>
          <p:cNvPicPr preferRelativeResize="0"/>
          <p:nvPr/>
        </p:nvPicPr>
        <p:blipFill>
          <a:blip r:embed="rId3">
            <a:alphaModFix/>
          </a:blip>
          <a:stretch>
            <a:fillRect/>
          </a:stretch>
        </p:blipFill>
        <p:spPr>
          <a:xfrm>
            <a:off x="1053600" y="2022300"/>
            <a:ext cx="1098900" cy="109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ctrTitle"/>
          </p:nvPr>
        </p:nvSpPr>
        <p:spPr>
          <a:xfrm>
            <a:off x="2454350" y="1368150"/>
            <a:ext cx="72135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We met</a:t>
            </a:r>
            <a:endParaRPr sz="3600">
              <a:solidFill>
                <a:schemeClr val="accent1"/>
              </a:solidFill>
            </a:endParaRPr>
          </a:p>
        </p:txBody>
      </p:sp>
      <p:sp>
        <p:nvSpPr>
          <p:cNvPr id="210" name="Google Shape;210;p32"/>
          <p:cNvSpPr txBox="1"/>
          <p:nvPr>
            <p:ph idx="1" type="subTitle"/>
          </p:nvPr>
        </p:nvSpPr>
        <p:spPr>
          <a:xfrm>
            <a:off x="2454350" y="2197650"/>
            <a:ext cx="5474700" cy="157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000"/>
              <a:t>Dan, a semi-professional dumpster diver who hasn’t bought groceries since October, and bought a deep freezer to store goods through next Winter. </a:t>
            </a:r>
            <a:endParaRPr sz="2000"/>
          </a:p>
        </p:txBody>
      </p:sp>
      <p:pic>
        <p:nvPicPr>
          <p:cNvPr id="211" name="Google Shape;211;p32"/>
          <p:cNvPicPr preferRelativeResize="0"/>
          <p:nvPr/>
        </p:nvPicPr>
        <p:blipFill rotWithShape="1">
          <a:blip r:embed="rId3">
            <a:alphaModFix/>
          </a:blip>
          <a:srcRect b="-137755" l="0" r="-137755" t="0"/>
          <a:stretch/>
        </p:blipFill>
        <p:spPr>
          <a:xfrm>
            <a:off x="998350" y="2022300"/>
            <a:ext cx="2612724" cy="2612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637025" y="959850"/>
            <a:ext cx="5001300" cy="3223800"/>
          </a:xfrm>
          <a:prstGeom prst="rect">
            <a:avLst/>
          </a:prstGeom>
        </p:spPr>
        <p:txBody>
          <a:bodyPr anchorCtr="0" anchor="ctr" bIns="91425" lIns="91425" spcFirstLastPara="1" rIns="91425" wrap="square" tIns="91425">
            <a:noAutofit/>
          </a:bodyPr>
          <a:lstStyle/>
          <a:p>
            <a:pPr indent="-368300" lvl="0" marL="457200" rtl="0" algn="l">
              <a:lnSpc>
                <a:spcPct val="150000"/>
              </a:lnSpc>
              <a:spcBef>
                <a:spcPts val="0"/>
              </a:spcBef>
              <a:spcAft>
                <a:spcPts val="0"/>
              </a:spcAft>
              <a:buSzPts val="2200"/>
              <a:buAutoNum type="arabicPeriod"/>
            </a:pPr>
            <a:r>
              <a:rPr b="0" lang="en" sz="2200"/>
              <a:t>Initial POV</a:t>
            </a:r>
            <a:endParaRPr b="0" sz="2200"/>
          </a:p>
          <a:p>
            <a:pPr indent="-368300" lvl="0" marL="457200" rtl="0" algn="l">
              <a:lnSpc>
                <a:spcPct val="150000"/>
              </a:lnSpc>
              <a:spcBef>
                <a:spcPts val="0"/>
              </a:spcBef>
              <a:spcAft>
                <a:spcPts val="0"/>
              </a:spcAft>
              <a:buSzPts val="2200"/>
              <a:buAutoNum type="arabicPeriod"/>
            </a:pPr>
            <a:r>
              <a:rPr b="0" lang="en" sz="2200"/>
              <a:t>New Interviews</a:t>
            </a:r>
            <a:endParaRPr b="0" sz="2200"/>
          </a:p>
          <a:p>
            <a:pPr indent="-368300" lvl="0" marL="457200" rtl="0" algn="l">
              <a:lnSpc>
                <a:spcPct val="150000"/>
              </a:lnSpc>
              <a:spcBef>
                <a:spcPts val="0"/>
              </a:spcBef>
              <a:spcAft>
                <a:spcPts val="0"/>
              </a:spcAft>
              <a:buSzPts val="2200"/>
              <a:buAutoNum type="arabicPeriod"/>
            </a:pPr>
            <a:r>
              <a:rPr b="0" lang="en" sz="2200"/>
              <a:t>Brainstorming</a:t>
            </a:r>
            <a:endParaRPr b="0" sz="2200"/>
          </a:p>
          <a:p>
            <a:pPr indent="-368300" lvl="0" marL="457200" rtl="0" algn="l">
              <a:lnSpc>
                <a:spcPct val="150000"/>
              </a:lnSpc>
              <a:spcBef>
                <a:spcPts val="0"/>
              </a:spcBef>
              <a:spcAft>
                <a:spcPts val="0"/>
              </a:spcAft>
              <a:buSzPts val="2200"/>
              <a:buAutoNum type="arabicPeriod"/>
            </a:pPr>
            <a:r>
              <a:rPr b="0" lang="en" sz="2200"/>
              <a:t>Experience Prototypes</a:t>
            </a:r>
            <a:endParaRPr b="0" sz="2200"/>
          </a:p>
          <a:p>
            <a:pPr indent="-368300" lvl="0" marL="457200" rtl="0" algn="l">
              <a:lnSpc>
                <a:spcPct val="150000"/>
              </a:lnSpc>
              <a:spcBef>
                <a:spcPts val="0"/>
              </a:spcBef>
              <a:spcAft>
                <a:spcPts val="0"/>
              </a:spcAft>
              <a:buSzPts val="2200"/>
              <a:buAutoNum type="arabicPeriod"/>
            </a:pPr>
            <a:r>
              <a:rPr b="0" lang="en" sz="2200"/>
              <a:t>Summary</a:t>
            </a:r>
            <a:endParaRPr b="0" sz="2200"/>
          </a:p>
        </p:txBody>
      </p:sp>
      <p:pic>
        <p:nvPicPr>
          <p:cNvPr id="69" name="Google Shape;69;p15"/>
          <p:cNvPicPr preferRelativeResize="0"/>
          <p:nvPr/>
        </p:nvPicPr>
        <p:blipFill>
          <a:blip r:embed="rId3">
            <a:alphaModFix/>
          </a:blip>
          <a:stretch>
            <a:fillRect/>
          </a:stretch>
        </p:blipFill>
        <p:spPr>
          <a:xfrm>
            <a:off x="1242800" y="1393450"/>
            <a:ext cx="1743275" cy="21790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ctrTitle"/>
          </p:nvPr>
        </p:nvSpPr>
        <p:spPr>
          <a:xfrm>
            <a:off x="2462050" y="1368150"/>
            <a:ext cx="72135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We were amazed to realize</a:t>
            </a:r>
            <a:endParaRPr sz="3600">
              <a:solidFill>
                <a:schemeClr val="accent1"/>
              </a:solidFill>
            </a:endParaRPr>
          </a:p>
        </p:txBody>
      </p:sp>
      <p:sp>
        <p:nvSpPr>
          <p:cNvPr id="217" name="Google Shape;217;p33"/>
          <p:cNvSpPr txBox="1"/>
          <p:nvPr>
            <p:ph idx="1" type="subTitle"/>
          </p:nvPr>
        </p:nvSpPr>
        <p:spPr>
          <a:xfrm>
            <a:off x="2462050" y="2197650"/>
            <a:ext cx="5474700" cy="157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000"/>
              <a:t>that most of what Dan finds in dumpsters is practically new, and is only thrown away to make room for new items on the shelves.</a:t>
            </a:r>
            <a:endParaRPr sz="2000"/>
          </a:p>
        </p:txBody>
      </p:sp>
      <p:pic>
        <p:nvPicPr>
          <p:cNvPr id="218" name="Google Shape;218;p33"/>
          <p:cNvPicPr preferRelativeResize="0"/>
          <p:nvPr/>
        </p:nvPicPr>
        <p:blipFill rotWithShape="1">
          <a:blip r:embed="rId3">
            <a:alphaModFix/>
          </a:blip>
          <a:srcRect b="-137755" l="0" r="-137755" t="0"/>
          <a:stretch/>
        </p:blipFill>
        <p:spPr>
          <a:xfrm>
            <a:off x="948075" y="2008875"/>
            <a:ext cx="2612724" cy="2612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ctrTitle"/>
          </p:nvPr>
        </p:nvSpPr>
        <p:spPr>
          <a:xfrm>
            <a:off x="2492800" y="1562250"/>
            <a:ext cx="72135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It would be game-changing</a:t>
            </a:r>
            <a:endParaRPr sz="3600">
              <a:solidFill>
                <a:schemeClr val="accent1"/>
              </a:solidFill>
            </a:endParaRPr>
          </a:p>
        </p:txBody>
      </p:sp>
      <p:sp>
        <p:nvSpPr>
          <p:cNvPr id="224" name="Google Shape;224;p34"/>
          <p:cNvSpPr txBox="1"/>
          <p:nvPr>
            <p:ph idx="1" type="subTitle"/>
          </p:nvPr>
        </p:nvSpPr>
        <p:spPr>
          <a:xfrm>
            <a:off x="2492800" y="2391750"/>
            <a:ext cx="5474700" cy="118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000"/>
              <a:t>if grocery stores had alternative ways to dispose of items that didn’t involve the dumpster.</a:t>
            </a:r>
            <a:endParaRPr sz="2000"/>
          </a:p>
        </p:txBody>
      </p:sp>
      <p:pic>
        <p:nvPicPr>
          <p:cNvPr id="225" name="Google Shape;225;p34"/>
          <p:cNvPicPr preferRelativeResize="0"/>
          <p:nvPr/>
        </p:nvPicPr>
        <p:blipFill rotWithShape="1">
          <a:blip r:embed="rId3">
            <a:alphaModFix/>
          </a:blip>
          <a:srcRect b="-137755" l="0" r="-137755" t="0"/>
          <a:stretch/>
        </p:blipFill>
        <p:spPr>
          <a:xfrm>
            <a:off x="952225" y="2022300"/>
            <a:ext cx="2612724" cy="2612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ctrTitle"/>
          </p:nvPr>
        </p:nvSpPr>
        <p:spPr>
          <a:xfrm>
            <a:off x="3088525" y="1958925"/>
            <a:ext cx="8509500" cy="84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How might we.</a:t>
            </a:r>
            <a:r>
              <a:rPr lang="en" sz="3600">
                <a:solidFill>
                  <a:schemeClr val="accent1"/>
                </a:solidFill>
              </a:rPr>
              <a:t>..?</a:t>
            </a:r>
            <a:endParaRPr sz="3600">
              <a:solidFill>
                <a:schemeClr val="accent1"/>
              </a:solidFill>
            </a:endParaRPr>
          </a:p>
        </p:txBody>
      </p:sp>
      <p:pic>
        <p:nvPicPr>
          <p:cNvPr id="231" name="Google Shape;231;p35"/>
          <p:cNvPicPr preferRelativeResize="0"/>
          <p:nvPr/>
        </p:nvPicPr>
        <p:blipFill>
          <a:blip r:embed="rId3">
            <a:alphaModFix/>
          </a:blip>
          <a:stretch>
            <a:fillRect/>
          </a:stretch>
        </p:blipFill>
        <p:spPr>
          <a:xfrm>
            <a:off x="1757075" y="1907773"/>
            <a:ext cx="1062350" cy="1327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ctrTitle"/>
          </p:nvPr>
        </p:nvSpPr>
        <p:spPr>
          <a:xfrm>
            <a:off x="2349100" y="3067650"/>
            <a:ext cx="6361800" cy="84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How might we make buying items from far away unnecessary?</a:t>
            </a:r>
            <a:endParaRPr sz="2400">
              <a:solidFill>
                <a:schemeClr val="accent1"/>
              </a:solidFill>
            </a:endParaRPr>
          </a:p>
        </p:txBody>
      </p:sp>
      <p:sp>
        <p:nvSpPr>
          <p:cNvPr id="237" name="Google Shape;237;p36"/>
          <p:cNvSpPr txBox="1"/>
          <p:nvPr/>
        </p:nvSpPr>
        <p:spPr>
          <a:xfrm>
            <a:off x="2349100" y="831675"/>
            <a:ext cx="6131100" cy="168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1"/>
                </a:solidFill>
                <a:latin typeface="Inter"/>
                <a:ea typeface="Inter"/>
                <a:cs typeface="Inter"/>
                <a:sym typeface="Inter"/>
              </a:rPr>
              <a:t>We met </a:t>
            </a:r>
            <a:r>
              <a:rPr lang="en">
                <a:solidFill>
                  <a:schemeClr val="dk1"/>
                </a:solidFill>
                <a:latin typeface="Inter"/>
                <a:ea typeface="Inter"/>
                <a:cs typeface="Inter"/>
                <a:sym typeface="Inter"/>
              </a:rPr>
              <a:t>Michelle, a Hong Kong student who goes to college in the United States.</a:t>
            </a:r>
            <a:r>
              <a:rPr b="1" lang="en">
                <a:solidFill>
                  <a:schemeClr val="accent1"/>
                </a:solidFill>
                <a:latin typeface="Inter"/>
                <a:ea typeface="Inter"/>
                <a:cs typeface="Inter"/>
                <a:sym typeface="Inter"/>
              </a:rPr>
              <a:t> We were amazed to realize</a:t>
            </a:r>
            <a:r>
              <a:rPr lang="en">
                <a:solidFill>
                  <a:schemeClr val="dk1"/>
                </a:solidFill>
                <a:latin typeface="Inter"/>
                <a:ea typeface="Inter"/>
                <a:cs typeface="Inter"/>
                <a:sym typeface="Inter"/>
              </a:rPr>
              <a:t> that Michelle thinks shipping used items is “weird,” both at home and abroad: Hong Kong is so small that local pickups are the norm.</a:t>
            </a:r>
            <a:r>
              <a:rPr b="1" lang="en">
                <a:solidFill>
                  <a:schemeClr val="accent1"/>
                </a:solidFill>
                <a:latin typeface="Inter"/>
                <a:ea typeface="Inter"/>
                <a:cs typeface="Inter"/>
                <a:sym typeface="Inter"/>
              </a:rPr>
              <a:t> It would be game-changing </a:t>
            </a:r>
            <a:r>
              <a:rPr lang="en">
                <a:solidFill>
                  <a:schemeClr val="dk1"/>
                </a:solidFill>
                <a:latin typeface="Inter"/>
                <a:ea typeface="Inter"/>
                <a:cs typeface="Inter"/>
                <a:sym typeface="Inter"/>
              </a:rPr>
              <a:t>to bring Hong Kong’s hyper-local reselling model to other parts of the world.</a:t>
            </a:r>
            <a:endParaRPr>
              <a:solidFill>
                <a:schemeClr val="dk1"/>
              </a:solidFill>
              <a:latin typeface="Inter"/>
              <a:ea typeface="Inter"/>
              <a:cs typeface="Inter"/>
              <a:sym typeface="Inter"/>
            </a:endParaRPr>
          </a:p>
          <a:p>
            <a:pPr indent="0" lvl="0" marL="0" rtl="0" algn="l">
              <a:spcBef>
                <a:spcPts val="1000"/>
              </a:spcBef>
              <a:spcAft>
                <a:spcPts val="0"/>
              </a:spcAft>
              <a:buNone/>
            </a:pPr>
            <a:r>
              <a:t/>
            </a:r>
            <a:endParaRPr>
              <a:solidFill>
                <a:schemeClr val="dk1"/>
              </a:solidFill>
              <a:latin typeface="Inter"/>
              <a:ea typeface="Inter"/>
              <a:cs typeface="Inter"/>
              <a:sym typeface="Inter"/>
            </a:endParaRPr>
          </a:p>
        </p:txBody>
      </p:sp>
      <p:pic>
        <p:nvPicPr>
          <p:cNvPr id="238" name="Google Shape;238;p36"/>
          <p:cNvPicPr preferRelativeResize="0"/>
          <p:nvPr/>
        </p:nvPicPr>
        <p:blipFill>
          <a:blip r:embed="rId3">
            <a:alphaModFix/>
          </a:blip>
          <a:stretch>
            <a:fillRect/>
          </a:stretch>
        </p:blipFill>
        <p:spPr>
          <a:xfrm>
            <a:off x="886450" y="960150"/>
            <a:ext cx="1101275" cy="1101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ctrTitle"/>
          </p:nvPr>
        </p:nvSpPr>
        <p:spPr>
          <a:xfrm>
            <a:off x="2326000" y="3129125"/>
            <a:ext cx="6415500" cy="82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How might we repackage thrifting so (her) parents find it acceptable?</a:t>
            </a:r>
            <a:endParaRPr sz="2400">
              <a:solidFill>
                <a:schemeClr val="accent1"/>
              </a:solidFill>
            </a:endParaRPr>
          </a:p>
        </p:txBody>
      </p:sp>
      <p:sp>
        <p:nvSpPr>
          <p:cNvPr id="244" name="Google Shape;244;p37"/>
          <p:cNvSpPr txBox="1"/>
          <p:nvPr/>
        </p:nvSpPr>
        <p:spPr>
          <a:xfrm>
            <a:off x="2326000" y="831650"/>
            <a:ext cx="6131100" cy="18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lang="en">
                <a:solidFill>
                  <a:schemeClr val="accent1"/>
                </a:solidFill>
                <a:latin typeface="Inter"/>
                <a:ea typeface="Inter"/>
                <a:cs typeface="Inter"/>
                <a:sym typeface="Inter"/>
              </a:rPr>
              <a:t>We met</a:t>
            </a:r>
            <a:r>
              <a:rPr lang="en">
                <a:solidFill>
                  <a:schemeClr val="dk1"/>
                </a:solidFill>
                <a:latin typeface="Inter"/>
                <a:ea typeface="Inter"/>
                <a:cs typeface="Inter"/>
                <a:sym typeface="Inter"/>
              </a:rPr>
              <a:t> Olivia, a Chinese-American college student who lives in Chicago and is passionate about fashion.</a:t>
            </a:r>
            <a:r>
              <a:rPr b="1" lang="en">
                <a:solidFill>
                  <a:schemeClr val="accent1"/>
                </a:solidFill>
                <a:latin typeface="Inter"/>
                <a:ea typeface="Inter"/>
                <a:cs typeface="Inter"/>
                <a:sym typeface="Inter"/>
              </a:rPr>
              <a:t> We were amazed to realize </a:t>
            </a:r>
            <a:r>
              <a:rPr lang="en">
                <a:solidFill>
                  <a:schemeClr val="dk1"/>
                </a:solidFill>
                <a:latin typeface="Inter"/>
                <a:ea typeface="Inter"/>
                <a:cs typeface="Inter"/>
                <a:sym typeface="Inter"/>
              </a:rPr>
              <a:t>that despite her interest in fashion and buying second-hand, she avoids thrifting because her parents disapprove of it—they view it as unnecessary and dirty, especially considering that they can buy her new clothes.</a:t>
            </a:r>
            <a:r>
              <a:rPr b="1" lang="en">
                <a:solidFill>
                  <a:schemeClr val="accent1"/>
                </a:solidFill>
                <a:latin typeface="Inter"/>
                <a:ea typeface="Inter"/>
                <a:cs typeface="Inter"/>
                <a:sym typeface="Inter"/>
              </a:rPr>
              <a:t> It would be game-changing </a:t>
            </a:r>
            <a:r>
              <a:rPr lang="en">
                <a:solidFill>
                  <a:schemeClr val="dk1"/>
                </a:solidFill>
                <a:latin typeface="Inter"/>
                <a:ea typeface="Inter"/>
                <a:cs typeface="Inter"/>
                <a:sym typeface="Inter"/>
              </a:rPr>
              <a:t>to destigmatize thrifting in the eyes of her parents.</a:t>
            </a:r>
            <a:endParaRPr>
              <a:solidFill>
                <a:schemeClr val="dk1"/>
              </a:solidFill>
              <a:latin typeface="Inter"/>
              <a:ea typeface="Inter"/>
              <a:cs typeface="Inter"/>
              <a:sym typeface="Inter"/>
            </a:endParaRPr>
          </a:p>
        </p:txBody>
      </p:sp>
      <p:pic>
        <p:nvPicPr>
          <p:cNvPr id="245" name="Google Shape;245;p37"/>
          <p:cNvPicPr preferRelativeResize="0"/>
          <p:nvPr/>
        </p:nvPicPr>
        <p:blipFill>
          <a:blip r:embed="rId3">
            <a:alphaModFix/>
          </a:blip>
          <a:stretch>
            <a:fillRect/>
          </a:stretch>
        </p:blipFill>
        <p:spPr>
          <a:xfrm>
            <a:off x="857550" y="945925"/>
            <a:ext cx="1098900" cy="1098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ctrTitle"/>
          </p:nvPr>
        </p:nvSpPr>
        <p:spPr>
          <a:xfrm>
            <a:off x="2418250" y="3059950"/>
            <a:ext cx="6848400" cy="90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How might we make sure everything gets bought before it’s thrown away?</a:t>
            </a:r>
            <a:endParaRPr sz="2400">
              <a:solidFill>
                <a:schemeClr val="accent1"/>
              </a:solidFill>
            </a:endParaRPr>
          </a:p>
        </p:txBody>
      </p:sp>
      <p:sp>
        <p:nvSpPr>
          <p:cNvPr id="251" name="Google Shape;251;p38"/>
          <p:cNvSpPr txBox="1"/>
          <p:nvPr/>
        </p:nvSpPr>
        <p:spPr>
          <a:xfrm>
            <a:off x="2418250" y="823950"/>
            <a:ext cx="6131100" cy="168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1"/>
                </a:solidFill>
                <a:latin typeface="Inter"/>
                <a:ea typeface="Inter"/>
                <a:cs typeface="Inter"/>
                <a:sym typeface="Inter"/>
              </a:rPr>
              <a:t>We met </a:t>
            </a:r>
            <a:r>
              <a:rPr lang="en">
                <a:solidFill>
                  <a:schemeClr val="dk1"/>
                </a:solidFill>
                <a:latin typeface="Inter"/>
                <a:ea typeface="Inter"/>
                <a:cs typeface="Inter"/>
                <a:sym typeface="Inter"/>
              </a:rPr>
              <a:t>Dan, a semi-professional dumpster diver who hasn’t bought groceries since October, and bought a deep freezer to store goods through next Winter.</a:t>
            </a:r>
            <a:r>
              <a:rPr b="1" lang="en">
                <a:solidFill>
                  <a:schemeClr val="dk1"/>
                </a:solidFill>
                <a:latin typeface="Inter"/>
                <a:ea typeface="Inter"/>
                <a:cs typeface="Inter"/>
                <a:sym typeface="Inter"/>
              </a:rPr>
              <a:t> </a:t>
            </a:r>
            <a:r>
              <a:rPr b="1" lang="en">
                <a:solidFill>
                  <a:schemeClr val="accent1"/>
                </a:solidFill>
                <a:latin typeface="Inter"/>
                <a:ea typeface="Inter"/>
                <a:cs typeface="Inter"/>
                <a:sym typeface="Inter"/>
              </a:rPr>
              <a:t>We were amazed to realize</a:t>
            </a:r>
            <a:r>
              <a:rPr b="1" lang="en">
                <a:solidFill>
                  <a:schemeClr val="dk1"/>
                </a:solidFill>
                <a:latin typeface="Inter"/>
                <a:ea typeface="Inter"/>
                <a:cs typeface="Inter"/>
                <a:sym typeface="Inter"/>
              </a:rPr>
              <a:t> </a:t>
            </a:r>
            <a:r>
              <a:rPr lang="en">
                <a:solidFill>
                  <a:schemeClr val="dk1"/>
                </a:solidFill>
                <a:latin typeface="Inter"/>
                <a:ea typeface="Inter"/>
                <a:cs typeface="Inter"/>
                <a:sym typeface="Inter"/>
              </a:rPr>
              <a:t>that most of what Dan finds in dumpsters is practically new, and is only thrown away to make room for new items on the shelves.</a:t>
            </a:r>
            <a:r>
              <a:rPr b="1" lang="en">
                <a:solidFill>
                  <a:schemeClr val="dk1"/>
                </a:solidFill>
                <a:latin typeface="Inter"/>
                <a:ea typeface="Inter"/>
                <a:cs typeface="Inter"/>
                <a:sym typeface="Inter"/>
              </a:rPr>
              <a:t> </a:t>
            </a:r>
            <a:r>
              <a:rPr b="1" lang="en">
                <a:solidFill>
                  <a:schemeClr val="accent1"/>
                </a:solidFill>
                <a:latin typeface="Inter"/>
                <a:ea typeface="Inter"/>
                <a:cs typeface="Inter"/>
                <a:sym typeface="Inter"/>
              </a:rPr>
              <a:t>It would be game-changing</a:t>
            </a:r>
            <a:r>
              <a:rPr b="1" lang="en">
                <a:solidFill>
                  <a:schemeClr val="dk1"/>
                </a:solidFill>
                <a:latin typeface="Inter"/>
                <a:ea typeface="Inter"/>
                <a:cs typeface="Inter"/>
                <a:sym typeface="Inter"/>
              </a:rPr>
              <a:t> </a:t>
            </a:r>
            <a:r>
              <a:rPr lang="en">
                <a:solidFill>
                  <a:schemeClr val="dk1"/>
                </a:solidFill>
                <a:latin typeface="Inter"/>
                <a:ea typeface="Inter"/>
                <a:cs typeface="Inter"/>
                <a:sym typeface="Inter"/>
              </a:rPr>
              <a:t>if grocery stores had alternative ways to dispose of items that didn’t involve the dumpster.</a:t>
            </a:r>
            <a:endParaRPr>
              <a:solidFill>
                <a:schemeClr val="dk1"/>
              </a:solidFill>
            </a:endParaRPr>
          </a:p>
          <a:p>
            <a:pPr indent="0" lvl="0" marL="0" rtl="0" algn="l">
              <a:spcBef>
                <a:spcPts val="1000"/>
              </a:spcBef>
              <a:spcAft>
                <a:spcPts val="0"/>
              </a:spcAft>
              <a:buNone/>
            </a:pPr>
            <a:r>
              <a:t/>
            </a:r>
            <a:endParaRPr>
              <a:solidFill>
                <a:schemeClr val="dk1"/>
              </a:solidFill>
              <a:latin typeface="Inter"/>
              <a:ea typeface="Inter"/>
              <a:cs typeface="Inter"/>
              <a:sym typeface="Inter"/>
            </a:endParaRPr>
          </a:p>
        </p:txBody>
      </p:sp>
      <p:pic>
        <p:nvPicPr>
          <p:cNvPr id="252" name="Google Shape;252;p38"/>
          <p:cNvPicPr preferRelativeResize="0"/>
          <p:nvPr/>
        </p:nvPicPr>
        <p:blipFill rotWithShape="1">
          <a:blip r:embed="rId3">
            <a:alphaModFix/>
          </a:blip>
          <a:srcRect b="-137755" l="0" r="-137755" t="0"/>
          <a:stretch/>
        </p:blipFill>
        <p:spPr>
          <a:xfrm>
            <a:off x="890750" y="1000775"/>
            <a:ext cx="2612724" cy="2612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ctrTitle"/>
          </p:nvPr>
        </p:nvSpPr>
        <p:spPr>
          <a:xfrm>
            <a:off x="3665075" y="1983600"/>
            <a:ext cx="4277100" cy="79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Solutions</a:t>
            </a:r>
            <a:endParaRPr sz="3600">
              <a:solidFill>
                <a:schemeClr val="accent1"/>
              </a:solidFill>
            </a:endParaRPr>
          </a:p>
        </p:txBody>
      </p:sp>
      <p:pic>
        <p:nvPicPr>
          <p:cNvPr id="258" name="Google Shape;258;p39"/>
          <p:cNvPicPr preferRelativeResize="0"/>
          <p:nvPr/>
        </p:nvPicPr>
        <p:blipFill>
          <a:blip r:embed="rId3">
            <a:alphaModFix/>
          </a:blip>
          <a:stretch>
            <a:fillRect/>
          </a:stretch>
        </p:blipFill>
        <p:spPr>
          <a:xfrm>
            <a:off x="2125025" y="1818250"/>
            <a:ext cx="1307026" cy="1633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1242000" y="588375"/>
            <a:ext cx="274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Lots of ideas...</a:t>
            </a:r>
            <a:endParaRPr>
              <a:solidFill>
                <a:schemeClr val="accent1"/>
              </a:solidFill>
            </a:endParaRPr>
          </a:p>
        </p:txBody>
      </p:sp>
      <p:sp>
        <p:nvSpPr>
          <p:cNvPr id="264" name="Google Shape;264;p40"/>
          <p:cNvSpPr txBox="1"/>
          <p:nvPr/>
        </p:nvSpPr>
        <p:spPr>
          <a:xfrm>
            <a:off x="1242000" y="1576100"/>
            <a:ext cx="3000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a:solidFill>
                  <a:srgbClr val="595959"/>
                </a:solidFill>
                <a:latin typeface="Inter"/>
                <a:ea typeface="Inter"/>
                <a:cs typeface="Inter"/>
                <a:sym typeface="Inter"/>
              </a:rPr>
              <a:t>Pokemon GO but for thrifting; instead of gyms there are locations one can thrift items. </a:t>
            </a:r>
            <a:endParaRPr i="1">
              <a:latin typeface="Inter"/>
              <a:ea typeface="Inter"/>
              <a:cs typeface="Inter"/>
              <a:sym typeface="Inter"/>
            </a:endParaRPr>
          </a:p>
        </p:txBody>
      </p:sp>
      <p:sp>
        <p:nvSpPr>
          <p:cNvPr id="265" name="Google Shape;265;p40"/>
          <p:cNvSpPr txBox="1"/>
          <p:nvPr/>
        </p:nvSpPr>
        <p:spPr>
          <a:xfrm>
            <a:off x="1242000" y="2624675"/>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a:solidFill>
                  <a:srgbClr val="595959"/>
                </a:solidFill>
                <a:latin typeface="Inter"/>
                <a:ea typeface="Inter"/>
                <a:cs typeface="Inter"/>
                <a:sym typeface="Inter"/>
              </a:rPr>
              <a:t>People who throw old items at people.</a:t>
            </a:r>
            <a:endParaRPr i="1">
              <a:latin typeface="Inter"/>
              <a:ea typeface="Inter"/>
              <a:cs typeface="Inter"/>
              <a:sym typeface="Inter"/>
            </a:endParaRPr>
          </a:p>
        </p:txBody>
      </p:sp>
      <p:sp>
        <p:nvSpPr>
          <p:cNvPr id="266" name="Google Shape;266;p40"/>
          <p:cNvSpPr txBox="1"/>
          <p:nvPr/>
        </p:nvSpPr>
        <p:spPr>
          <a:xfrm>
            <a:off x="1242000" y="3779925"/>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a:solidFill>
                  <a:srgbClr val="595959"/>
                </a:solidFill>
                <a:latin typeface="Inter"/>
                <a:ea typeface="Inter"/>
                <a:cs typeface="Inter"/>
                <a:sym typeface="Inter"/>
              </a:rPr>
              <a:t>“Dumpsters—but, like, free. Free-sters. In the store.”</a:t>
            </a:r>
            <a:endParaRPr i="1">
              <a:latin typeface="Inter"/>
              <a:ea typeface="Inter"/>
              <a:cs typeface="Inter"/>
              <a:sym typeface="Inter"/>
            </a:endParaRPr>
          </a:p>
        </p:txBody>
      </p:sp>
      <p:sp>
        <p:nvSpPr>
          <p:cNvPr id="267" name="Google Shape;267;p40"/>
          <p:cNvSpPr txBox="1"/>
          <p:nvPr/>
        </p:nvSpPr>
        <p:spPr>
          <a:xfrm>
            <a:off x="4647350" y="1576100"/>
            <a:ext cx="3000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a:solidFill>
                  <a:srgbClr val="595959"/>
                </a:solidFill>
                <a:latin typeface="Inter"/>
                <a:ea typeface="Inter"/>
                <a:cs typeface="Inter"/>
                <a:sym typeface="Inter"/>
              </a:rPr>
              <a:t>Teleportation system where you can scan items and spawn them elsewhere.</a:t>
            </a:r>
            <a:endParaRPr i="1">
              <a:latin typeface="Inter"/>
              <a:ea typeface="Inter"/>
              <a:cs typeface="Inter"/>
              <a:sym typeface="Inter"/>
            </a:endParaRPr>
          </a:p>
        </p:txBody>
      </p:sp>
      <p:sp>
        <p:nvSpPr>
          <p:cNvPr id="268" name="Google Shape;268;p40"/>
          <p:cNvSpPr txBox="1"/>
          <p:nvPr/>
        </p:nvSpPr>
        <p:spPr>
          <a:xfrm>
            <a:off x="4647350" y="2624675"/>
            <a:ext cx="3000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a:solidFill>
                  <a:srgbClr val="595959"/>
                </a:solidFill>
                <a:latin typeface="Inter"/>
                <a:ea typeface="Inter"/>
                <a:cs typeface="Inter"/>
                <a:sym typeface="Inter"/>
              </a:rPr>
              <a:t>Pulley system through neighborhoods to exchange goods locally. </a:t>
            </a:r>
            <a:endParaRPr i="1">
              <a:latin typeface="Inter"/>
              <a:ea typeface="Inter"/>
              <a:cs typeface="Inter"/>
              <a:sym typeface="Inter"/>
            </a:endParaRPr>
          </a:p>
        </p:txBody>
      </p:sp>
      <p:sp>
        <p:nvSpPr>
          <p:cNvPr id="269" name="Google Shape;269;p40"/>
          <p:cNvSpPr txBox="1"/>
          <p:nvPr/>
        </p:nvSpPr>
        <p:spPr>
          <a:xfrm>
            <a:off x="4647350" y="3779925"/>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a:solidFill>
                  <a:srgbClr val="595959"/>
                </a:solidFill>
                <a:latin typeface="Inter"/>
                <a:ea typeface="Inter"/>
                <a:cs typeface="Inter"/>
                <a:sym typeface="Inter"/>
              </a:rPr>
              <a:t>Make it impossible to skip YouTube ads for thrifting stores.</a:t>
            </a:r>
            <a:endParaRPr i="1">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800225" y="806375"/>
            <a:ext cx="7041900" cy="85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a:solidFill>
                  <a:schemeClr val="accent1"/>
                </a:solidFill>
              </a:rPr>
              <a:t>HMW make sure everything gets bought before it’s thrown away?</a:t>
            </a:r>
            <a:endParaRPr sz="1800">
              <a:solidFill>
                <a:schemeClr val="accent1"/>
              </a:solidFill>
            </a:endParaRPr>
          </a:p>
        </p:txBody>
      </p:sp>
      <p:sp>
        <p:nvSpPr>
          <p:cNvPr id="275" name="Google Shape;275;p41"/>
          <p:cNvSpPr txBox="1"/>
          <p:nvPr/>
        </p:nvSpPr>
        <p:spPr>
          <a:xfrm>
            <a:off x="769450" y="1998975"/>
            <a:ext cx="76878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dk1"/>
                </a:solidFill>
                <a:latin typeface="Inter"/>
                <a:ea typeface="Inter"/>
                <a:cs typeface="Inter"/>
                <a:sym typeface="Inter"/>
              </a:rPr>
              <a:t>An app that enables consumers to buy grocery stores’ soon-expiring items at a discounted price—or even for free.</a:t>
            </a:r>
            <a:endParaRPr sz="2400">
              <a:solidFill>
                <a:schemeClr val="dk1"/>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1051050" y="767925"/>
            <a:ext cx="7041900" cy="117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0" lang="en" sz="1800">
                <a:solidFill>
                  <a:srgbClr val="999999"/>
                </a:solidFill>
              </a:rPr>
              <a:t>An app that enables consumers to buy grocery stores’ soon-expiring items at a discounted price—or even for free.</a:t>
            </a:r>
            <a:endParaRPr b="0" sz="1800">
              <a:solidFill>
                <a:srgbClr val="999999"/>
              </a:solidFill>
            </a:endParaRPr>
          </a:p>
        </p:txBody>
      </p:sp>
      <p:sp>
        <p:nvSpPr>
          <p:cNvPr id="281" name="Google Shape;281;p42"/>
          <p:cNvSpPr txBox="1"/>
          <p:nvPr/>
        </p:nvSpPr>
        <p:spPr>
          <a:xfrm>
            <a:off x="1051050" y="2145075"/>
            <a:ext cx="20136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accent1"/>
                </a:solidFill>
                <a:latin typeface="Inter"/>
                <a:ea typeface="Inter"/>
                <a:cs typeface="Inter"/>
                <a:sym typeface="Inter"/>
              </a:rPr>
              <a:t>Assumption</a:t>
            </a:r>
            <a:endParaRPr b="1" sz="2400">
              <a:solidFill>
                <a:schemeClr val="dk1"/>
              </a:solidFill>
              <a:latin typeface="Inter"/>
              <a:ea typeface="Inter"/>
              <a:cs typeface="Inter"/>
              <a:sym typeface="Inter"/>
            </a:endParaRPr>
          </a:p>
        </p:txBody>
      </p:sp>
      <p:sp>
        <p:nvSpPr>
          <p:cNvPr id="282" name="Google Shape;282;p42"/>
          <p:cNvSpPr txBox="1"/>
          <p:nvPr/>
        </p:nvSpPr>
        <p:spPr>
          <a:xfrm>
            <a:off x="3264775" y="2145075"/>
            <a:ext cx="44130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dk1"/>
                </a:solidFill>
                <a:latin typeface="Inter"/>
                <a:ea typeface="Inter"/>
                <a:cs typeface="Inter"/>
                <a:sym typeface="Inter"/>
              </a:rPr>
              <a:t>consumers are willing to buy older items if it means getting a great deal.</a:t>
            </a:r>
            <a:endParaRPr sz="2400">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2807963" y="640125"/>
            <a:ext cx="5577300" cy="33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Arial"/>
                <a:ea typeface="Arial"/>
                <a:cs typeface="Arial"/>
                <a:sym typeface="Arial"/>
              </a:rPr>
              <a:t>We met Kimberly</a:t>
            </a:r>
            <a:r>
              <a:rPr lang="en" sz="1800">
                <a:solidFill>
                  <a:srgbClr val="595959"/>
                </a:solidFill>
                <a:latin typeface="Arial"/>
                <a:ea typeface="Arial"/>
                <a:cs typeface="Arial"/>
                <a:sym typeface="Arial"/>
              </a:rPr>
              <a:t>, a sustainably-minded adult whose work often involves environmentalism.</a:t>
            </a:r>
            <a:endParaRPr sz="1800">
              <a:solidFill>
                <a:srgbClr val="595959"/>
              </a:solidFill>
              <a:latin typeface="Arial"/>
              <a:ea typeface="Arial"/>
              <a:cs typeface="Arial"/>
              <a:sym typeface="Arial"/>
            </a:endParaRPr>
          </a:p>
          <a:p>
            <a:pPr indent="0" lvl="0" marL="0" rtl="0" algn="l">
              <a:spcBef>
                <a:spcPts val="1200"/>
              </a:spcBef>
              <a:spcAft>
                <a:spcPts val="0"/>
              </a:spcAft>
              <a:buNone/>
            </a:pPr>
            <a:r>
              <a:rPr b="1" lang="en" sz="1800">
                <a:solidFill>
                  <a:schemeClr val="accent1"/>
                </a:solidFill>
                <a:latin typeface="Arial"/>
                <a:ea typeface="Arial"/>
                <a:cs typeface="Arial"/>
                <a:sym typeface="Arial"/>
              </a:rPr>
              <a:t>We were amazed to realize</a:t>
            </a:r>
            <a:r>
              <a:rPr lang="en" sz="1800">
                <a:solidFill>
                  <a:srgbClr val="595959"/>
                </a:solidFill>
                <a:latin typeface="Arial"/>
                <a:ea typeface="Arial"/>
                <a:cs typeface="Arial"/>
                <a:sym typeface="Arial"/>
              </a:rPr>
              <a:t> that Kimberly shopped almost exclusively at thrift stores while she was in college (despite being able to afford buying items new) but now only thrifts rarely as an adult—as if it somehow became inconvenient and socially unacceptable.</a:t>
            </a:r>
            <a:endParaRPr sz="1800">
              <a:solidFill>
                <a:srgbClr val="595959"/>
              </a:solidFill>
              <a:latin typeface="Arial"/>
              <a:ea typeface="Arial"/>
              <a:cs typeface="Arial"/>
              <a:sym typeface="Arial"/>
            </a:endParaRPr>
          </a:p>
          <a:p>
            <a:pPr indent="0" lvl="0" marL="0" rtl="0" algn="l">
              <a:spcBef>
                <a:spcPts val="1200"/>
              </a:spcBef>
              <a:spcAft>
                <a:spcPts val="1200"/>
              </a:spcAft>
              <a:buNone/>
            </a:pPr>
            <a:r>
              <a:rPr b="1" lang="en" sz="1800">
                <a:solidFill>
                  <a:schemeClr val="accent1"/>
                </a:solidFill>
                <a:latin typeface="Arial"/>
                <a:ea typeface="Arial"/>
                <a:cs typeface="Arial"/>
                <a:sym typeface="Arial"/>
              </a:rPr>
              <a:t>It would be game-changing </a:t>
            </a:r>
            <a:r>
              <a:rPr lang="en" sz="1800">
                <a:latin typeface="Arial"/>
                <a:ea typeface="Arial"/>
                <a:cs typeface="Arial"/>
                <a:sym typeface="Arial"/>
              </a:rPr>
              <a:t>to</a:t>
            </a:r>
            <a:r>
              <a:rPr lang="en" sz="1800">
                <a:solidFill>
                  <a:srgbClr val="595959"/>
                </a:solidFill>
                <a:latin typeface="Arial"/>
                <a:ea typeface="Arial"/>
                <a:cs typeface="Arial"/>
                <a:sym typeface="Arial"/>
              </a:rPr>
              <a:t> make thrifting more accessible and appealing to adults and college students alike.</a:t>
            </a:r>
            <a:endParaRPr sz="1800"/>
          </a:p>
        </p:txBody>
      </p:sp>
      <p:pic>
        <p:nvPicPr>
          <p:cNvPr id="75" name="Google Shape;75;p16"/>
          <p:cNvPicPr preferRelativeResize="0"/>
          <p:nvPr/>
        </p:nvPicPr>
        <p:blipFill>
          <a:blip r:embed="rId3">
            <a:alphaModFix/>
          </a:blip>
          <a:stretch>
            <a:fillRect/>
          </a:stretch>
        </p:blipFill>
        <p:spPr>
          <a:xfrm>
            <a:off x="758738" y="770825"/>
            <a:ext cx="1537300" cy="1537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961650" y="767925"/>
            <a:ext cx="7041900" cy="117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0" lang="en" sz="1800">
                <a:solidFill>
                  <a:srgbClr val="999999"/>
                </a:solidFill>
              </a:rPr>
              <a:t>An app that enables consumers to buy grocery stores’ soon-expiring items at a discounted price—or even for free.</a:t>
            </a:r>
            <a:endParaRPr b="0" sz="1800">
              <a:solidFill>
                <a:srgbClr val="999999"/>
              </a:solidFill>
            </a:endParaRPr>
          </a:p>
        </p:txBody>
      </p:sp>
      <p:sp>
        <p:nvSpPr>
          <p:cNvPr id="288" name="Google Shape;288;p43"/>
          <p:cNvSpPr txBox="1"/>
          <p:nvPr/>
        </p:nvSpPr>
        <p:spPr>
          <a:xfrm>
            <a:off x="1000100" y="2094338"/>
            <a:ext cx="2505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chemeClr val="accent1"/>
                </a:solidFill>
                <a:latin typeface="Inter"/>
                <a:ea typeface="Inter"/>
                <a:cs typeface="Inter"/>
                <a:sym typeface="Inter"/>
              </a:rPr>
              <a:t>We wanted to know</a:t>
            </a:r>
            <a:endParaRPr b="1" sz="2400">
              <a:solidFill>
                <a:schemeClr val="dk1"/>
              </a:solidFill>
              <a:latin typeface="Inter"/>
              <a:ea typeface="Inter"/>
              <a:cs typeface="Inter"/>
              <a:sym typeface="Inter"/>
            </a:endParaRPr>
          </a:p>
        </p:txBody>
      </p:sp>
      <p:sp>
        <p:nvSpPr>
          <p:cNvPr id="289" name="Google Shape;289;p43"/>
          <p:cNvSpPr txBox="1"/>
          <p:nvPr/>
        </p:nvSpPr>
        <p:spPr>
          <a:xfrm>
            <a:off x="3459850" y="2106013"/>
            <a:ext cx="44130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dk1"/>
                </a:solidFill>
                <a:latin typeface="Inter"/>
                <a:ea typeface="Inter"/>
                <a:cs typeface="Inter"/>
                <a:sym typeface="Inter"/>
              </a:rPr>
              <a:t>whether people would choose older items</a:t>
            </a:r>
            <a:endParaRPr sz="2400">
              <a:solidFill>
                <a:schemeClr val="dk1"/>
              </a:solidFill>
              <a:latin typeface="Inter"/>
              <a:ea typeface="Inter"/>
              <a:cs typeface="Inter"/>
              <a:sym typeface="Inter"/>
            </a:endParaRPr>
          </a:p>
        </p:txBody>
      </p:sp>
      <p:sp>
        <p:nvSpPr>
          <p:cNvPr id="290" name="Google Shape;290;p43"/>
          <p:cNvSpPr txBox="1"/>
          <p:nvPr/>
        </p:nvSpPr>
        <p:spPr>
          <a:xfrm>
            <a:off x="1000088" y="3287275"/>
            <a:ext cx="2505900" cy="480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400">
                <a:solidFill>
                  <a:schemeClr val="accent1"/>
                </a:solidFill>
                <a:latin typeface="Inter"/>
                <a:ea typeface="Inter"/>
                <a:cs typeface="Inter"/>
                <a:sym typeface="Inter"/>
              </a:rPr>
              <a:t>We built</a:t>
            </a:r>
            <a:endParaRPr b="1" sz="2400">
              <a:solidFill>
                <a:schemeClr val="dk1"/>
              </a:solidFill>
              <a:latin typeface="Inter"/>
              <a:ea typeface="Inter"/>
              <a:cs typeface="Inter"/>
              <a:sym typeface="Inter"/>
            </a:endParaRPr>
          </a:p>
        </p:txBody>
      </p:sp>
      <p:sp>
        <p:nvSpPr>
          <p:cNvPr id="291" name="Google Shape;291;p43"/>
          <p:cNvSpPr txBox="1"/>
          <p:nvPr/>
        </p:nvSpPr>
        <p:spPr>
          <a:xfrm>
            <a:off x="3459838" y="3245800"/>
            <a:ext cx="4413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Inter"/>
                <a:ea typeface="Inter"/>
                <a:cs typeface="Inter"/>
                <a:sym typeface="Inter"/>
              </a:rPr>
              <a:t>a Google Form survey to test consumers’ comfort levels and preferences.</a:t>
            </a:r>
            <a:endParaRPr sz="2400">
              <a:solidFill>
                <a:schemeClr val="dk1"/>
              </a:solidFill>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4"/>
          <p:cNvPicPr preferRelativeResize="0"/>
          <p:nvPr/>
        </p:nvPicPr>
        <p:blipFill rotWithShape="1">
          <a:blip r:embed="rId3">
            <a:alphaModFix/>
          </a:blip>
          <a:srcRect b="871" l="12730" r="17088" t="1214"/>
          <a:stretch/>
        </p:blipFill>
        <p:spPr>
          <a:xfrm>
            <a:off x="938000" y="649675"/>
            <a:ext cx="3229098" cy="3844151"/>
          </a:xfrm>
          <a:prstGeom prst="rect">
            <a:avLst/>
          </a:prstGeom>
          <a:noFill/>
          <a:ln>
            <a:noFill/>
          </a:ln>
        </p:spPr>
      </p:pic>
      <p:pic>
        <p:nvPicPr>
          <p:cNvPr id="297" name="Google Shape;297;p44"/>
          <p:cNvPicPr preferRelativeResize="0"/>
          <p:nvPr/>
        </p:nvPicPr>
        <p:blipFill rotWithShape="1">
          <a:blip r:embed="rId4">
            <a:alphaModFix/>
          </a:blip>
          <a:srcRect b="1570" l="9576" r="9882" t="1454"/>
          <a:stretch/>
        </p:blipFill>
        <p:spPr>
          <a:xfrm>
            <a:off x="4982075" y="991800"/>
            <a:ext cx="3290600" cy="315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1" name="Shape 301"/>
        <p:cNvGrpSpPr/>
        <p:nvPr/>
      </p:nvGrpSpPr>
      <p:grpSpPr>
        <a:xfrm>
          <a:off x="0" y="0"/>
          <a:ext cx="0" cy="0"/>
          <a:chOff x="0" y="0"/>
          <a:chExt cx="0" cy="0"/>
        </a:xfrm>
      </p:grpSpPr>
      <p:pic>
        <p:nvPicPr>
          <p:cNvPr id="302" name="Google Shape;302;p45"/>
          <p:cNvPicPr preferRelativeResize="0"/>
          <p:nvPr/>
        </p:nvPicPr>
        <p:blipFill>
          <a:blip r:embed="rId3">
            <a:alphaModFix/>
          </a:blip>
          <a:stretch>
            <a:fillRect/>
          </a:stretch>
        </p:blipFill>
        <p:spPr>
          <a:xfrm>
            <a:off x="152400" y="244675"/>
            <a:ext cx="8839201" cy="33236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 name="Shape 306"/>
        <p:cNvGrpSpPr/>
        <p:nvPr/>
      </p:nvGrpSpPr>
      <p:grpSpPr>
        <a:xfrm>
          <a:off x="0" y="0"/>
          <a:ext cx="0" cy="0"/>
          <a:chOff x="0" y="0"/>
          <a:chExt cx="0" cy="0"/>
        </a:xfrm>
      </p:grpSpPr>
      <p:pic>
        <p:nvPicPr>
          <p:cNvPr id="307" name="Google Shape;307;p46"/>
          <p:cNvPicPr preferRelativeResize="0"/>
          <p:nvPr/>
        </p:nvPicPr>
        <p:blipFill>
          <a:blip r:embed="rId3">
            <a:alphaModFix/>
          </a:blip>
          <a:stretch>
            <a:fillRect/>
          </a:stretch>
        </p:blipFill>
        <p:spPr>
          <a:xfrm>
            <a:off x="152400" y="152400"/>
            <a:ext cx="8839200" cy="34981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1" name="Shape 311"/>
        <p:cNvGrpSpPr/>
        <p:nvPr/>
      </p:nvGrpSpPr>
      <p:grpSpPr>
        <a:xfrm>
          <a:off x="0" y="0"/>
          <a:ext cx="0" cy="0"/>
          <a:chOff x="0" y="0"/>
          <a:chExt cx="0" cy="0"/>
        </a:xfrm>
      </p:grpSpPr>
      <p:sp>
        <p:nvSpPr>
          <p:cNvPr id="312" name="Google Shape;312;p47"/>
          <p:cNvSpPr txBox="1"/>
          <p:nvPr>
            <p:ph idx="1" type="body"/>
          </p:nvPr>
        </p:nvSpPr>
        <p:spPr>
          <a:xfrm>
            <a:off x="1572600" y="3907675"/>
            <a:ext cx="59988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(1 year may seem like a lot, but Dan saw this happen!)</a:t>
            </a:r>
            <a:endParaRPr sz="1800"/>
          </a:p>
        </p:txBody>
      </p:sp>
      <p:pic>
        <p:nvPicPr>
          <p:cNvPr id="313" name="Google Shape;313;p47"/>
          <p:cNvPicPr preferRelativeResize="0"/>
          <p:nvPr/>
        </p:nvPicPr>
        <p:blipFill>
          <a:blip r:embed="rId3">
            <a:alphaModFix/>
          </a:blip>
          <a:stretch>
            <a:fillRect/>
          </a:stretch>
        </p:blipFill>
        <p:spPr>
          <a:xfrm>
            <a:off x="152400" y="213925"/>
            <a:ext cx="8839201" cy="340060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7" name="Shape 317"/>
        <p:cNvGrpSpPr/>
        <p:nvPr/>
      </p:nvGrpSpPr>
      <p:grpSpPr>
        <a:xfrm>
          <a:off x="0" y="0"/>
          <a:ext cx="0" cy="0"/>
          <a:chOff x="0" y="0"/>
          <a:chExt cx="0" cy="0"/>
        </a:xfrm>
      </p:grpSpPr>
      <p:pic>
        <p:nvPicPr>
          <p:cNvPr id="318" name="Google Shape;318;p48"/>
          <p:cNvPicPr preferRelativeResize="0"/>
          <p:nvPr/>
        </p:nvPicPr>
        <p:blipFill>
          <a:blip r:embed="rId3">
            <a:alphaModFix/>
          </a:blip>
          <a:stretch>
            <a:fillRect/>
          </a:stretch>
        </p:blipFill>
        <p:spPr>
          <a:xfrm>
            <a:off x="152400" y="167775"/>
            <a:ext cx="8839201" cy="34243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nvSpPr>
        <p:spPr>
          <a:xfrm>
            <a:off x="2479700" y="639613"/>
            <a:ext cx="245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Inter"/>
                <a:ea typeface="Inter"/>
                <a:cs typeface="Inter"/>
                <a:sym typeface="Inter"/>
              </a:rPr>
              <a:t>Vlad</a:t>
            </a:r>
            <a:endParaRPr b="1" sz="2400">
              <a:solidFill>
                <a:schemeClr val="accent1"/>
              </a:solidFill>
              <a:latin typeface="Inter"/>
              <a:ea typeface="Inter"/>
              <a:cs typeface="Inter"/>
              <a:sym typeface="Inter"/>
            </a:endParaRPr>
          </a:p>
        </p:txBody>
      </p:sp>
      <p:sp>
        <p:nvSpPr>
          <p:cNvPr id="324" name="Google Shape;324;p49"/>
          <p:cNvSpPr txBox="1"/>
          <p:nvPr/>
        </p:nvSpPr>
        <p:spPr>
          <a:xfrm>
            <a:off x="2479700" y="1122025"/>
            <a:ext cx="464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An active baker</a:t>
            </a:r>
            <a:endParaRPr sz="1800">
              <a:solidFill>
                <a:schemeClr val="dk1"/>
              </a:solidFill>
              <a:latin typeface="Inter"/>
              <a:ea typeface="Inter"/>
              <a:cs typeface="Inter"/>
              <a:sym typeface="Inter"/>
            </a:endParaRPr>
          </a:p>
        </p:txBody>
      </p:sp>
      <p:sp>
        <p:nvSpPr>
          <p:cNvPr id="325" name="Google Shape;325;p49"/>
          <p:cNvSpPr txBox="1"/>
          <p:nvPr/>
        </p:nvSpPr>
        <p:spPr>
          <a:xfrm>
            <a:off x="908600" y="2058250"/>
            <a:ext cx="34431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595959"/>
                </a:solidFill>
                <a:latin typeface="Inter"/>
                <a:ea typeface="Inter"/>
                <a:cs typeface="Inter"/>
                <a:sym typeface="Inter"/>
              </a:rPr>
              <a:t>“[If the price was the same], I would choose the product that has more shelf life left.”</a:t>
            </a:r>
            <a:endParaRPr sz="1800">
              <a:solidFill>
                <a:schemeClr val="dk1"/>
              </a:solidFill>
              <a:latin typeface="Inter"/>
              <a:ea typeface="Inter"/>
              <a:cs typeface="Inter"/>
              <a:sym typeface="Inter"/>
            </a:endParaRPr>
          </a:p>
        </p:txBody>
      </p:sp>
      <p:sp>
        <p:nvSpPr>
          <p:cNvPr id="326" name="Google Shape;326;p49"/>
          <p:cNvSpPr txBox="1"/>
          <p:nvPr/>
        </p:nvSpPr>
        <p:spPr>
          <a:xfrm>
            <a:off x="4680100" y="2058250"/>
            <a:ext cx="2749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latin typeface="Inter"/>
                <a:ea typeface="Inter"/>
                <a:cs typeface="Inter"/>
                <a:sym typeface="Inter"/>
              </a:rPr>
              <a:t>“Chips don’t expire.”</a:t>
            </a:r>
            <a:endParaRPr sz="1800">
              <a:solidFill>
                <a:schemeClr val="dk1"/>
              </a:solidFill>
              <a:latin typeface="Inter"/>
              <a:ea typeface="Inter"/>
              <a:cs typeface="Inter"/>
              <a:sym typeface="Inter"/>
            </a:endParaRPr>
          </a:p>
        </p:txBody>
      </p:sp>
      <p:pic>
        <p:nvPicPr>
          <p:cNvPr id="327" name="Google Shape;327;p49"/>
          <p:cNvPicPr preferRelativeResize="0"/>
          <p:nvPr/>
        </p:nvPicPr>
        <p:blipFill>
          <a:blip r:embed="rId3">
            <a:alphaModFix/>
          </a:blip>
          <a:stretch>
            <a:fillRect/>
          </a:stretch>
        </p:blipFill>
        <p:spPr>
          <a:xfrm>
            <a:off x="995925" y="562525"/>
            <a:ext cx="1098900" cy="1098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nvSpPr>
        <p:spPr>
          <a:xfrm>
            <a:off x="1027988" y="864200"/>
            <a:ext cx="25059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accent1"/>
                </a:solidFill>
                <a:latin typeface="Inter"/>
                <a:ea typeface="Inter"/>
                <a:cs typeface="Inter"/>
                <a:sym typeface="Inter"/>
              </a:rPr>
              <a:t>What worked</a:t>
            </a:r>
            <a:endParaRPr b="1" sz="2000">
              <a:solidFill>
                <a:schemeClr val="dk1"/>
              </a:solidFill>
              <a:latin typeface="Inter"/>
              <a:ea typeface="Inter"/>
              <a:cs typeface="Inter"/>
              <a:sym typeface="Inter"/>
            </a:endParaRPr>
          </a:p>
        </p:txBody>
      </p:sp>
      <p:sp>
        <p:nvSpPr>
          <p:cNvPr id="333" name="Google Shape;333;p50"/>
          <p:cNvSpPr txBox="1"/>
          <p:nvPr/>
        </p:nvSpPr>
        <p:spPr>
          <a:xfrm>
            <a:off x="3703013" y="825750"/>
            <a:ext cx="4413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People overwhelmingly chose the older, cheaper item.</a:t>
            </a:r>
            <a:endParaRPr sz="1600">
              <a:solidFill>
                <a:schemeClr val="dk1"/>
              </a:solidFill>
              <a:latin typeface="Inter"/>
              <a:ea typeface="Inter"/>
              <a:cs typeface="Inter"/>
              <a:sym typeface="Inter"/>
            </a:endParaRPr>
          </a:p>
        </p:txBody>
      </p:sp>
      <p:sp>
        <p:nvSpPr>
          <p:cNvPr id="334" name="Google Shape;334;p50"/>
          <p:cNvSpPr txBox="1"/>
          <p:nvPr/>
        </p:nvSpPr>
        <p:spPr>
          <a:xfrm>
            <a:off x="1027975" y="1741950"/>
            <a:ext cx="25059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accent1"/>
                </a:solidFill>
                <a:latin typeface="Inter"/>
                <a:ea typeface="Inter"/>
                <a:cs typeface="Inter"/>
                <a:sym typeface="Inter"/>
              </a:rPr>
              <a:t>What didn’t work</a:t>
            </a:r>
            <a:endParaRPr b="1" sz="2000">
              <a:solidFill>
                <a:schemeClr val="dk1"/>
              </a:solidFill>
              <a:latin typeface="Inter"/>
              <a:ea typeface="Inter"/>
              <a:cs typeface="Inter"/>
              <a:sym typeface="Inter"/>
            </a:endParaRPr>
          </a:p>
        </p:txBody>
      </p:sp>
      <p:sp>
        <p:nvSpPr>
          <p:cNvPr id="335" name="Google Shape;335;p50"/>
          <p:cNvSpPr txBox="1"/>
          <p:nvPr/>
        </p:nvSpPr>
        <p:spPr>
          <a:xfrm>
            <a:off x="3703000" y="1700475"/>
            <a:ext cx="4413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Few chose to buy older produce, meats, and dairy.</a:t>
            </a:r>
            <a:endParaRPr sz="1600">
              <a:solidFill>
                <a:schemeClr val="dk1"/>
              </a:solidFill>
              <a:latin typeface="Inter"/>
              <a:ea typeface="Inter"/>
              <a:cs typeface="Inter"/>
              <a:sym typeface="Inter"/>
            </a:endParaRPr>
          </a:p>
        </p:txBody>
      </p:sp>
      <p:sp>
        <p:nvSpPr>
          <p:cNvPr id="336" name="Google Shape;336;p50"/>
          <p:cNvSpPr txBox="1"/>
          <p:nvPr/>
        </p:nvSpPr>
        <p:spPr>
          <a:xfrm>
            <a:off x="1027988" y="2693925"/>
            <a:ext cx="25059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accent1"/>
                </a:solidFill>
                <a:latin typeface="Inter"/>
                <a:ea typeface="Inter"/>
                <a:cs typeface="Inter"/>
                <a:sym typeface="Inter"/>
              </a:rPr>
              <a:t>Surprises</a:t>
            </a:r>
            <a:endParaRPr b="1" sz="2000">
              <a:solidFill>
                <a:schemeClr val="dk1"/>
              </a:solidFill>
              <a:latin typeface="Inter"/>
              <a:ea typeface="Inter"/>
              <a:cs typeface="Inter"/>
              <a:sym typeface="Inter"/>
            </a:endParaRPr>
          </a:p>
        </p:txBody>
      </p:sp>
      <p:sp>
        <p:nvSpPr>
          <p:cNvPr id="337" name="Google Shape;337;p50"/>
          <p:cNvSpPr txBox="1"/>
          <p:nvPr/>
        </p:nvSpPr>
        <p:spPr>
          <a:xfrm>
            <a:off x="3703013" y="2655475"/>
            <a:ext cx="4413000" cy="143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595959"/>
                </a:solidFill>
                <a:latin typeface="Inter"/>
                <a:ea typeface="Inter"/>
                <a:cs typeface="Inter"/>
                <a:sym typeface="Inter"/>
              </a:rPr>
              <a:t>There were no items where people </a:t>
            </a:r>
            <a:r>
              <a:rPr i="1" lang="en" sz="1600">
                <a:solidFill>
                  <a:srgbClr val="595959"/>
                </a:solidFill>
                <a:latin typeface="Inter"/>
                <a:ea typeface="Inter"/>
                <a:cs typeface="Inter"/>
                <a:sym typeface="Inter"/>
              </a:rPr>
              <a:t>overwhelmingly </a:t>
            </a:r>
            <a:r>
              <a:rPr lang="en" sz="1600">
                <a:solidFill>
                  <a:srgbClr val="595959"/>
                </a:solidFill>
                <a:latin typeface="Inter"/>
                <a:ea typeface="Inter"/>
                <a:cs typeface="Inter"/>
                <a:sym typeface="Inter"/>
              </a:rPr>
              <a:t>chose to buy the newer item. </a:t>
            </a:r>
            <a:endParaRPr sz="1600">
              <a:solidFill>
                <a:srgbClr val="595959"/>
              </a:solidFill>
              <a:latin typeface="Inter"/>
              <a:ea typeface="Inter"/>
              <a:cs typeface="Inter"/>
              <a:sym typeface="Inter"/>
            </a:endParaRPr>
          </a:p>
          <a:p>
            <a:pPr indent="0" lvl="0" marL="0" rtl="0" algn="l">
              <a:lnSpc>
                <a:spcPct val="115000"/>
              </a:lnSpc>
              <a:spcBef>
                <a:spcPts val="1200"/>
              </a:spcBef>
              <a:spcAft>
                <a:spcPts val="0"/>
              </a:spcAft>
              <a:buNone/>
            </a:pPr>
            <a:r>
              <a:t/>
            </a:r>
            <a:endParaRPr sz="1600">
              <a:solidFill>
                <a:schemeClr val="dk1"/>
              </a:solidFill>
              <a:latin typeface="Inter"/>
              <a:ea typeface="Inter"/>
              <a:cs typeface="Inter"/>
              <a:sym typeface="Inter"/>
            </a:endParaRPr>
          </a:p>
        </p:txBody>
      </p:sp>
      <p:sp>
        <p:nvSpPr>
          <p:cNvPr id="338" name="Google Shape;338;p50"/>
          <p:cNvSpPr txBox="1"/>
          <p:nvPr/>
        </p:nvSpPr>
        <p:spPr>
          <a:xfrm>
            <a:off x="1027988" y="3687375"/>
            <a:ext cx="25059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accent1"/>
                </a:solidFill>
                <a:latin typeface="Inter"/>
                <a:ea typeface="Inter"/>
                <a:cs typeface="Inter"/>
                <a:sym typeface="Inter"/>
              </a:rPr>
              <a:t>New learnings</a:t>
            </a:r>
            <a:endParaRPr b="1" sz="2000">
              <a:solidFill>
                <a:schemeClr val="dk1"/>
              </a:solidFill>
              <a:latin typeface="Inter"/>
              <a:ea typeface="Inter"/>
              <a:cs typeface="Inter"/>
              <a:sym typeface="Inter"/>
            </a:endParaRPr>
          </a:p>
        </p:txBody>
      </p:sp>
      <p:sp>
        <p:nvSpPr>
          <p:cNvPr id="339" name="Google Shape;339;p50"/>
          <p:cNvSpPr txBox="1"/>
          <p:nvPr/>
        </p:nvSpPr>
        <p:spPr>
          <a:xfrm>
            <a:off x="3703013" y="3645900"/>
            <a:ext cx="4413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For some discerning chefs, items go bad even before they technically expire (e.g., a baker’s eggs).</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nvSpPr>
        <p:spPr>
          <a:xfrm>
            <a:off x="1131775" y="771913"/>
            <a:ext cx="25059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Assumptions validated</a:t>
            </a:r>
            <a:endParaRPr b="1" sz="2000">
              <a:solidFill>
                <a:schemeClr val="dk1"/>
              </a:solidFill>
              <a:latin typeface="Inter"/>
              <a:ea typeface="Inter"/>
              <a:cs typeface="Inter"/>
              <a:sym typeface="Inter"/>
            </a:endParaRPr>
          </a:p>
        </p:txBody>
      </p:sp>
      <p:sp>
        <p:nvSpPr>
          <p:cNvPr id="345" name="Google Shape;345;p51"/>
          <p:cNvSpPr txBox="1"/>
          <p:nvPr/>
        </p:nvSpPr>
        <p:spPr>
          <a:xfrm>
            <a:off x="3599225" y="810375"/>
            <a:ext cx="4413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Most respondents were willing to buy older items if there was a discount.</a:t>
            </a:r>
            <a:endParaRPr sz="1600">
              <a:solidFill>
                <a:schemeClr val="dk1"/>
              </a:solidFill>
              <a:latin typeface="Inter"/>
              <a:ea typeface="Inter"/>
              <a:cs typeface="Inter"/>
              <a:sym typeface="Inter"/>
            </a:endParaRPr>
          </a:p>
        </p:txBody>
      </p:sp>
      <p:sp>
        <p:nvSpPr>
          <p:cNvPr id="346" name="Google Shape;346;p51"/>
          <p:cNvSpPr txBox="1"/>
          <p:nvPr/>
        </p:nvSpPr>
        <p:spPr>
          <a:xfrm>
            <a:off x="3599213" y="1685100"/>
            <a:ext cx="4413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Smaller discounts pushed respondents toward the newer items—discounts matter! </a:t>
            </a:r>
            <a:endParaRPr sz="1600">
              <a:solidFill>
                <a:schemeClr val="dk1"/>
              </a:solidFill>
              <a:latin typeface="Inter"/>
              <a:ea typeface="Inter"/>
              <a:cs typeface="Inter"/>
              <a:sym typeface="Inter"/>
            </a:endParaRPr>
          </a:p>
        </p:txBody>
      </p:sp>
      <p:sp>
        <p:nvSpPr>
          <p:cNvPr id="347" name="Google Shape;347;p51"/>
          <p:cNvSpPr txBox="1"/>
          <p:nvPr/>
        </p:nvSpPr>
        <p:spPr>
          <a:xfrm>
            <a:off x="1131775" y="2601638"/>
            <a:ext cx="25059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New </a:t>
            </a:r>
            <a:endParaRPr b="1" sz="20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assumptions</a:t>
            </a:r>
            <a:endParaRPr b="1" sz="2000">
              <a:solidFill>
                <a:schemeClr val="dk1"/>
              </a:solidFill>
              <a:latin typeface="Inter"/>
              <a:ea typeface="Inter"/>
              <a:cs typeface="Inter"/>
              <a:sym typeface="Inter"/>
            </a:endParaRPr>
          </a:p>
        </p:txBody>
      </p:sp>
      <p:sp>
        <p:nvSpPr>
          <p:cNvPr id="348" name="Google Shape;348;p51"/>
          <p:cNvSpPr txBox="1"/>
          <p:nvPr/>
        </p:nvSpPr>
        <p:spPr>
          <a:xfrm>
            <a:off x="3599225" y="2640100"/>
            <a:ext cx="4413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Grocery stores would be willing to sell items at the prices we evaluated.</a:t>
            </a:r>
            <a:endParaRPr sz="1600">
              <a:solidFill>
                <a:schemeClr val="dk1"/>
              </a:solidFill>
              <a:latin typeface="Inter"/>
              <a:ea typeface="Inter"/>
              <a:cs typeface="Inter"/>
              <a:sym typeface="Inter"/>
            </a:endParaRPr>
          </a:p>
        </p:txBody>
      </p:sp>
      <p:sp>
        <p:nvSpPr>
          <p:cNvPr id="349" name="Google Shape;349;p51"/>
          <p:cNvSpPr txBox="1"/>
          <p:nvPr/>
        </p:nvSpPr>
        <p:spPr>
          <a:xfrm>
            <a:off x="3599213" y="3494375"/>
            <a:ext cx="4413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Expiration dates are the main criteria for discounts (some items have no listed expiration date, like produce).</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2"/>
          <p:cNvSpPr txBox="1"/>
          <p:nvPr>
            <p:ph type="title"/>
          </p:nvPr>
        </p:nvSpPr>
        <p:spPr>
          <a:xfrm>
            <a:off x="800225" y="806375"/>
            <a:ext cx="7041900" cy="85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a:solidFill>
                  <a:schemeClr val="accent1"/>
                </a:solidFill>
              </a:rPr>
              <a:t>HMW make buying items from far away unnecessary?</a:t>
            </a:r>
            <a:endParaRPr sz="1800">
              <a:solidFill>
                <a:schemeClr val="accent1"/>
              </a:solidFill>
            </a:endParaRPr>
          </a:p>
        </p:txBody>
      </p:sp>
      <p:sp>
        <p:nvSpPr>
          <p:cNvPr id="355" name="Google Shape;355;p52"/>
          <p:cNvSpPr txBox="1"/>
          <p:nvPr/>
        </p:nvSpPr>
        <p:spPr>
          <a:xfrm>
            <a:off x="769450" y="1998975"/>
            <a:ext cx="7687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Inter"/>
                <a:ea typeface="Inter"/>
                <a:cs typeface="Inter"/>
                <a:sym typeface="Inter"/>
              </a:rPr>
              <a:t>A </a:t>
            </a:r>
            <a:r>
              <a:rPr b="1" lang="en" sz="2400">
                <a:solidFill>
                  <a:schemeClr val="dk1"/>
                </a:solidFill>
                <a:latin typeface="Inter"/>
                <a:ea typeface="Inter"/>
                <a:cs typeface="Inter"/>
                <a:sym typeface="Inter"/>
              </a:rPr>
              <a:t>reverse marketplace</a:t>
            </a:r>
            <a:r>
              <a:rPr lang="en" sz="2400">
                <a:solidFill>
                  <a:schemeClr val="dk1"/>
                </a:solidFill>
                <a:latin typeface="Inter"/>
                <a:ea typeface="Inter"/>
                <a:cs typeface="Inter"/>
                <a:sym typeface="Inter"/>
              </a:rPr>
              <a:t> for college campuses, where </a:t>
            </a:r>
            <a:r>
              <a:rPr i="1" lang="en" sz="2400">
                <a:solidFill>
                  <a:schemeClr val="dk1"/>
                </a:solidFill>
                <a:latin typeface="Inter"/>
                <a:ea typeface="Inter"/>
                <a:cs typeface="Inter"/>
                <a:sym typeface="Inter"/>
              </a:rPr>
              <a:t>buyers</a:t>
            </a:r>
            <a:r>
              <a:rPr lang="en" sz="2400">
                <a:solidFill>
                  <a:schemeClr val="dk1"/>
                </a:solidFill>
                <a:latin typeface="Inter"/>
                <a:ea typeface="Inter"/>
                <a:cs typeface="Inter"/>
                <a:sym typeface="Inter"/>
              </a:rPr>
              <a:t> post what they need and potential sellers respond—no shipping required.</a:t>
            </a:r>
            <a:endParaRPr sz="24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nvSpPr>
        <p:spPr>
          <a:xfrm>
            <a:off x="3681371" y="2043575"/>
            <a:ext cx="1002600" cy="10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latin typeface="Inter"/>
                <a:ea typeface="Inter"/>
                <a:cs typeface="Inter"/>
                <a:sym typeface="Inter"/>
              </a:rPr>
              <a:t>4</a:t>
            </a:r>
            <a:endParaRPr b="1" sz="4800">
              <a:solidFill>
                <a:schemeClr val="accent1"/>
              </a:solidFill>
              <a:latin typeface="Inter"/>
              <a:ea typeface="Inter"/>
              <a:cs typeface="Inter"/>
              <a:sym typeface="Inter"/>
            </a:endParaRPr>
          </a:p>
        </p:txBody>
      </p:sp>
      <p:sp>
        <p:nvSpPr>
          <p:cNvPr id="81" name="Google Shape;81;p17"/>
          <p:cNvSpPr txBox="1"/>
          <p:nvPr/>
        </p:nvSpPr>
        <p:spPr>
          <a:xfrm>
            <a:off x="4601413" y="2043575"/>
            <a:ext cx="1851900" cy="10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Inter"/>
                <a:ea typeface="Inter"/>
                <a:cs typeface="Inter"/>
                <a:sym typeface="Inter"/>
              </a:rPr>
              <a:t>more interviews</a:t>
            </a:r>
            <a:endParaRPr b="1" sz="2400">
              <a:solidFill>
                <a:schemeClr val="accent1"/>
              </a:solidFill>
              <a:latin typeface="Inter"/>
              <a:ea typeface="Inter"/>
              <a:cs typeface="Inter"/>
              <a:sym typeface="Inter"/>
            </a:endParaRPr>
          </a:p>
        </p:txBody>
      </p:sp>
      <p:pic>
        <p:nvPicPr>
          <p:cNvPr id="82" name="Google Shape;82;p17"/>
          <p:cNvPicPr preferRelativeResize="0"/>
          <p:nvPr/>
        </p:nvPicPr>
        <p:blipFill>
          <a:blip r:embed="rId3">
            <a:alphaModFix/>
          </a:blip>
          <a:stretch>
            <a:fillRect/>
          </a:stretch>
        </p:blipFill>
        <p:spPr>
          <a:xfrm>
            <a:off x="2690700" y="2098337"/>
            <a:ext cx="934500" cy="1168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ph type="title"/>
          </p:nvPr>
        </p:nvSpPr>
        <p:spPr>
          <a:xfrm>
            <a:off x="1130800" y="767925"/>
            <a:ext cx="7041900" cy="117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600">
                <a:solidFill>
                  <a:srgbClr val="999999"/>
                </a:solidFill>
              </a:rPr>
              <a:t>A reverse marketplace for college campuses, where buyers post what they need and potential sellers respond—no shipping required.</a:t>
            </a:r>
            <a:endParaRPr b="0" sz="1600">
              <a:solidFill>
                <a:srgbClr val="999999"/>
              </a:solidFill>
            </a:endParaRPr>
          </a:p>
        </p:txBody>
      </p:sp>
      <p:sp>
        <p:nvSpPr>
          <p:cNvPr id="361" name="Google Shape;361;p53"/>
          <p:cNvSpPr txBox="1"/>
          <p:nvPr/>
        </p:nvSpPr>
        <p:spPr>
          <a:xfrm>
            <a:off x="1130800" y="2191200"/>
            <a:ext cx="20136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accent1"/>
                </a:solidFill>
                <a:latin typeface="Inter"/>
                <a:ea typeface="Inter"/>
                <a:cs typeface="Inter"/>
                <a:sym typeface="Inter"/>
              </a:rPr>
              <a:t>Assumption</a:t>
            </a:r>
            <a:endParaRPr b="1" sz="2000">
              <a:solidFill>
                <a:schemeClr val="dk1"/>
              </a:solidFill>
              <a:latin typeface="Inter"/>
              <a:ea typeface="Inter"/>
              <a:cs typeface="Inter"/>
              <a:sym typeface="Inter"/>
            </a:endParaRPr>
          </a:p>
        </p:txBody>
      </p:sp>
      <p:sp>
        <p:nvSpPr>
          <p:cNvPr id="362" name="Google Shape;362;p53"/>
          <p:cNvSpPr txBox="1"/>
          <p:nvPr/>
        </p:nvSpPr>
        <p:spPr>
          <a:xfrm>
            <a:off x="3429125" y="2191200"/>
            <a:ext cx="4413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Inter"/>
                <a:ea typeface="Inter"/>
                <a:cs typeface="Inter"/>
                <a:sym typeface="Inter"/>
              </a:rPr>
              <a:t>p</a:t>
            </a:r>
            <a:r>
              <a:rPr lang="en" sz="2000">
                <a:solidFill>
                  <a:schemeClr val="dk1"/>
                </a:solidFill>
                <a:latin typeface="Inter"/>
                <a:ea typeface="Inter"/>
                <a:cs typeface="Inter"/>
                <a:sym typeface="Inter"/>
              </a:rPr>
              <a:t>eople would be willing to sell certain items if they had a buyer, even if they weren’t originally planning on selling it.</a:t>
            </a:r>
            <a:endParaRPr sz="20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20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1051050" y="647625"/>
            <a:ext cx="7041900" cy="117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600">
                <a:solidFill>
                  <a:srgbClr val="999999"/>
                </a:solidFill>
              </a:rPr>
              <a:t>A reverse marketplace for college campuses, where buyers post what they need and potential sellers respond—no shipping required.</a:t>
            </a:r>
            <a:endParaRPr b="0" sz="1600">
              <a:solidFill>
                <a:srgbClr val="999999"/>
              </a:solidFill>
            </a:endParaRPr>
          </a:p>
        </p:txBody>
      </p:sp>
      <p:sp>
        <p:nvSpPr>
          <p:cNvPr id="368" name="Google Shape;368;p54"/>
          <p:cNvSpPr txBox="1"/>
          <p:nvPr/>
        </p:nvSpPr>
        <p:spPr>
          <a:xfrm>
            <a:off x="1051050" y="2110050"/>
            <a:ext cx="25059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We wanted to know</a:t>
            </a:r>
            <a:endParaRPr b="1" sz="2000">
              <a:solidFill>
                <a:schemeClr val="dk1"/>
              </a:solidFill>
              <a:latin typeface="Inter"/>
              <a:ea typeface="Inter"/>
              <a:cs typeface="Inter"/>
              <a:sym typeface="Inter"/>
            </a:endParaRPr>
          </a:p>
        </p:txBody>
      </p:sp>
      <p:sp>
        <p:nvSpPr>
          <p:cNvPr id="369" name="Google Shape;369;p54"/>
          <p:cNvSpPr txBox="1"/>
          <p:nvPr/>
        </p:nvSpPr>
        <p:spPr>
          <a:xfrm>
            <a:off x="3510800" y="2132750"/>
            <a:ext cx="44130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1"/>
                </a:solidFill>
                <a:latin typeface="Inter"/>
                <a:ea typeface="Inter"/>
                <a:cs typeface="Inter"/>
                <a:sym typeface="Inter"/>
              </a:rPr>
              <a:t>whether people would sell items if someone asked</a:t>
            </a:r>
            <a:endParaRPr sz="2000">
              <a:solidFill>
                <a:schemeClr val="dk1"/>
              </a:solidFill>
              <a:latin typeface="Inter"/>
              <a:ea typeface="Inter"/>
              <a:cs typeface="Inter"/>
              <a:sym typeface="Inter"/>
            </a:endParaRPr>
          </a:p>
        </p:txBody>
      </p:sp>
      <p:sp>
        <p:nvSpPr>
          <p:cNvPr id="370" name="Google Shape;370;p54"/>
          <p:cNvSpPr txBox="1"/>
          <p:nvPr/>
        </p:nvSpPr>
        <p:spPr>
          <a:xfrm>
            <a:off x="1051038" y="3248825"/>
            <a:ext cx="25059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accent1"/>
                </a:solidFill>
                <a:latin typeface="Inter"/>
                <a:ea typeface="Inter"/>
                <a:cs typeface="Inter"/>
                <a:sym typeface="Inter"/>
              </a:rPr>
              <a:t>We set up</a:t>
            </a:r>
            <a:endParaRPr b="1" sz="2000">
              <a:solidFill>
                <a:schemeClr val="dk1"/>
              </a:solidFill>
              <a:latin typeface="Inter"/>
              <a:ea typeface="Inter"/>
              <a:cs typeface="Inter"/>
              <a:sym typeface="Inter"/>
            </a:endParaRPr>
          </a:p>
        </p:txBody>
      </p:sp>
      <p:sp>
        <p:nvSpPr>
          <p:cNvPr id="371" name="Google Shape;371;p54"/>
          <p:cNvSpPr txBox="1"/>
          <p:nvPr/>
        </p:nvSpPr>
        <p:spPr>
          <a:xfrm>
            <a:off x="3510788" y="3245800"/>
            <a:ext cx="4413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Inter"/>
                <a:ea typeface="Inter"/>
                <a:cs typeface="Inter"/>
                <a:sym typeface="Inter"/>
              </a:rPr>
              <a:t>a group text scenario to evaluate just that</a:t>
            </a:r>
            <a:endParaRPr sz="20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5"/>
          <p:cNvSpPr txBox="1"/>
          <p:nvPr/>
        </p:nvSpPr>
        <p:spPr>
          <a:xfrm>
            <a:off x="1224025" y="1882963"/>
            <a:ext cx="2113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accent1"/>
                </a:solidFill>
                <a:latin typeface="Inter"/>
                <a:ea typeface="Inter"/>
                <a:cs typeface="Inter"/>
                <a:sym typeface="Inter"/>
              </a:rPr>
              <a:t>The premise</a:t>
            </a:r>
            <a:endParaRPr b="1" sz="2000">
              <a:solidFill>
                <a:schemeClr val="dk1"/>
              </a:solidFill>
              <a:latin typeface="Inter"/>
              <a:ea typeface="Inter"/>
              <a:cs typeface="Inter"/>
              <a:sym typeface="Inter"/>
            </a:endParaRPr>
          </a:p>
        </p:txBody>
      </p:sp>
      <p:sp>
        <p:nvSpPr>
          <p:cNvPr id="377" name="Google Shape;377;p55"/>
          <p:cNvSpPr txBox="1"/>
          <p:nvPr/>
        </p:nvSpPr>
        <p:spPr>
          <a:xfrm>
            <a:off x="3506950" y="1882963"/>
            <a:ext cx="4413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Inter"/>
                <a:ea typeface="Inter"/>
                <a:cs typeface="Inter"/>
                <a:sym typeface="Inter"/>
              </a:rPr>
              <a:t>Miles posted that he needed a copy of “Make Russia Great Again,” and Grace responded because she has a copy.</a:t>
            </a:r>
            <a:endParaRPr sz="20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6"/>
          <p:cNvPicPr preferRelativeResize="0"/>
          <p:nvPr/>
        </p:nvPicPr>
        <p:blipFill>
          <a:blip r:embed="rId3">
            <a:alphaModFix/>
          </a:blip>
          <a:stretch>
            <a:fillRect/>
          </a:stretch>
        </p:blipFill>
        <p:spPr>
          <a:xfrm>
            <a:off x="845950" y="1184038"/>
            <a:ext cx="3270650" cy="2041275"/>
          </a:xfrm>
          <a:prstGeom prst="rect">
            <a:avLst/>
          </a:prstGeom>
          <a:noFill/>
          <a:ln>
            <a:noFill/>
          </a:ln>
        </p:spPr>
      </p:pic>
      <p:sp>
        <p:nvSpPr>
          <p:cNvPr id="383" name="Google Shape;383;p56"/>
          <p:cNvSpPr txBox="1"/>
          <p:nvPr/>
        </p:nvSpPr>
        <p:spPr>
          <a:xfrm>
            <a:off x="4505750" y="1359113"/>
            <a:ext cx="3792300" cy="169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Inter"/>
                <a:ea typeface="Inter"/>
                <a:cs typeface="Inter"/>
                <a:sym typeface="Inter"/>
              </a:rPr>
              <a:t>Meet Grace, who owns a copy of Make Russia Great Again” — the book Miles wants to purchase. They are about to be connected via text message!</a:t>
            </a:r>
            <a:endParaRPr sz="18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7"/>
          <p:cNvSpPr txBox="1"/>
          <p:nvPr/>
        </p:nvSpPr>
        <p:spPr>
          <a:xfrm>
            <a:off x="4505750" y="1359113"/>
            <a:ext cx="3792300" cy="16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Inter"/>
                <a:ea typeface="Inter"/>
                <a:cs typeface="Inter"/>
                <a:sym typeface="Inter"/>
              </a:rPr>
              <a:t>The texting begins...</a:t>
            </a:r>
            <a:endParaRPr sz="1800">
              <a:solidFill>
                <a:schemeClr val="dk1"/>
              </a:solidFill>
              <a:latin typeface="Inter"/>
              <a:ea typeface="Inter"/>
              <a:cs typeface="Inter"/>
              <a:sym typeface="Inter"/>
            </a:endParaRPr>
          </a:p>
        </p:txBody>
      </p:sp>
      <p:pic>
        <p:nvPicPr>
          <p:cNvPr id="389" name="Google Shape;389;p57"/>
          <p:cNvPicPr preferRelativeResize="0"/>
          <p:nvPr/>
        </p:nvPicPr>
        <p:blipFill>
          <a:blip r:embed="rId3">
            <a:alphaModFix/>
          </a:blip>
          <a:stretch>
            <a:fillRect/>
          </a:stretch>
        </p:blipFill>
        <p:spPr>
          <a:xfrm>
            <a:off x="830575" y="1184794"/>
            <a:ext cx="3270650" cy="203976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58"/>
          <p:cNvPicPr preferRelativeResize="0"/>
          <p:nvPr/>
        </p:nvPicPr>
        <p:blipFill>
          <a:blip r:embed="rId3">
            <a:alphaModFix/>
          </a:blip>
          <a:stretch>
            <a:fillRect/>
          </a:stretch>
        </p:blipFill>
        <p:spPr>
          <a:xfrm>
            <a:off x="845950" y="1181126"/>
            <a:ext cx="3270650" cy="2047086"/>
          </a:xfrm>
          <a:prstGeom prst="rect">
            <a:avLst/>
          </a:prstGeom>
          <a:noFill/>
          <a:ln>
            <a:noFill/>
          </a:ln>
        </p:spPr>
      </p:pic>
      <p:sp>
        <p:nvSpPr>
          <p:cNvPr id="395" name="Google Shape;395;p58"/>
          <p:cNvSpPr txBox="1"/>
          <p:nvPr/>
        </p:nvSpPr>
        <p:spPr>
          <a:xfrm>
            <a:off x="4505750" y="1359113"/>
            <a:ext cx="3792300" cy="16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Inter"/>
                <a:ea typeface="Inter"/>
                <a:cs typeface="Inter"/>
                <a:sym typeface="Inter"/>
              </a:rPr>
              <a:t>Negotiating..!</a:t>
            </a:r>
            <a:endParaRPr sz="18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9"/>
          <p:cNvSpPr txBox="1"/>
          <p:nvPr/>
        </p:nvSpPr>
        <p:spPr>
          <a:xfrm>
            <a:off x="4505750" y="1359113"/>
            <a:ext cx="3792300" cy="16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A deal has been made! Grace sold Miles her copy of “Make Russia Great Again” and some Christmas lights to help him with his lighting dilemma!</a:t>
            </a:r>
            <a:endParaRPr sz="1800">
              <a:solidFill>
                <a:schemeClr val="dk1"/>
              </a:solidFill>
              <a:latin typeface="Inter"/>
              <a:ea typeface="Inter"/>
              <a:cs typeface="Inter"/>
              <a:sym typeface="Inter"/>
            </a:endParaRPr>
          </a:p>
        </p:txBody>
      </p:sp>
      <p:pic>
        <p:nvPicPr>
          <p:cNvPr id="401" name="Google Shape;401;p59"/>
          <p:cNvPicPr preferRelativeResize="0"/>
          <p:nvPr/>
        </p:nvPicPr>
        <p:blipFill>
          <a:blip r:embed="rId3">
            <a:alphaModFix/>
          </a:blip>
          <a:stretch>
            <a:fillRect/>
          </a:stretch>
        </p:blipFill>
        <p:spPr>
          <a:xfrm>
            <a:off x="865225" y="1196075"/>
            <a:ext cx="3232094" cy="2017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5" name="Shape 405"/>
        <p:cNvGrpSpPr/>
        <p:nvPr/>
      </p:nvGrpSpPr>
      <p:grpSpPr>
        <a:xfrm>
          <a:off x="0" y="0"/>
          <a:ext cx="0" cy="0"/>
          <a:chOff x="0" y="0"/>
          <a:chExt cx="0" cy="0"/>
        </a:xfrm>
      </p:grpSpPr>
      <p:sp>
        <p:nvSpPr>
          <p:cNvPr id="406" name="Google Shape;406;p60"/>
          <p:cNvSpPr txBox="1"/>
          <p:nvPr/>
        </p:nvSpPr>
        <p:spPr>
          <a:xfrm>
            <a:off x="5097750" y="1559025"/>
            <a:ext cx="2382900" cy="16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latin typeface="Inter"/>
                <a:ea typeface="Inter"/>
                <a:cs typeface="Inter"/>
                <a:sym typeface="Inter"/>
              </a:rPr>
              <a:t>She’s willing to sell!</a:t>
            </a:r>
            <a:endParaRPr sz="1800">
              <a:solidFill>
                <a:schemeClr val="dk1"/>
              </a:solidFill>
              <a:latin typeface="Inter"/>
              <a:ea typeface="Inter"/>
              <a:cs typeface="Inter"/>
              <a:sym typeface="Inter"/>
            </a:endParaRPr>
          </a:p>
        </p:txBody>
      </p:sp>
      <p:pic>
        <p:nvPicPr>
          <p:cNvPr id="407" name="Google Shape;407;p60"/>
          <p:cNvPicPr preferRelativeResize="0"/>
          <p:nvPr/>
        </p:nvPicPr>
        <p:blipFill>
          <a:blip r:embed="rId3">
            <a:alphaModFix/>
          </a:blip>
          <a:stretch>
            <a:fillRect/>
          </a:stretch>
        </p:blipFill>
        <p:spPr>
          <a:xfrm>
            <a:off x="663400" y="545200"/>
            <a:ext cx="4118724" cy="39290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1" name="Shape 411"/>
        <p:cNvGrpSpPr/>
        <p:nvPr/>
      </p:nvGrpSpPr>
      <p:grpSpPr>
        <a:xfrm>
          <a:off x="0" y="0"/>
          <a:ext cx="0" cy="0"/>
          <a:chOff x="0" y="0"/>
          <a:chExt cx="0" cy="0"/>
        </a:xfrm>
      </p:grpSpPr>
      <p:sp>
        <p:nvSpPr>
          <p:cNvPr id="412" name="Google Shape;412;p61"/>
          <p:cNvSpPr txBox="1"/>
          <p:nvPr/>
        </p:nvSpPr>
        <p:spPr>
          <a:xfrm>
            <a:off x="5097750" y="1559025"/>
            <a:ext cx="2382900" cy="16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latin typeface="Inter"/>
                <a:ea typeface="Inter"/>
                <a:cs typeface="Inter"/>
                <a:sym typeface="Inter"/>
              </a:rPr>
              <a:t>Miles didn’t even know what he wanted! Just “funky lights.”</a:t>
            </a:r>
            <a:endParaRPr sz="1800">
              <a:solidFill>
                <a:schemeClr val="dk1"/>
              </a:solidFill>
              <a:latin typeface="Inter"/>
              <a:ea typeface="Inter"/>
              <a:cs typeface="Inter"/>
              <a:sym typeface="Inter"/>
            </a:endParaRPr>
          </a:p>
        </p:txBody>
      </p:sp>
      <p:pic>
        <p:nvPicPr>
          <p:cNvPr id="413" name="Google Shape;413;p61"/>
          <p:cNvPicPr preferRelativeResize="0"/>
          <p:nvPr/>
        </p:nvPicPr>
        <p:blipFill rotWithShape="1">
          <a:blip r:embed="rId3">
            <a:alphaModFix/>
          </a:blip>
          <a:srcRect b="46935" l="0" r="0" t="0"/>
          <a:stretch/>
        </p:blipFill>
        <p:spPr>
          <a:xfrm>
            <a:off x="585625" y="904879"/>
            <a:ext cx="4243375" cy="33337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7" name="Shape 417"/>
        <p:cNvGrpSpPr/>
        <p:nvPr/>
      </p:nvGrpSpPr>
      <p:grpSpPr>
        <a:xfrm>
          <a:off x="0" y="0"/>
          <a:ext cx="0" cy="0"/>
          <a:chOff x="0" y="0"/>
          <a:chExt cx="0" cy="0"/>
        </a:xfrm>
      </p:grpSpPr>
      <p:pic>
        <p:nvPicPr>
          <p:cNvPr id="418" name="Google Shape;418;p62"/>
          <p:cNvPicPr preferRelativeResize="0"/>
          <p:nvPr/>
        </p:nvPicPr>
        <p:blipFill>
          <a:blip r:embed="rId3">
            <a:alphaModFix/>
          </a:blip>
          <a:stretch>
            <a:fillRect/>
          </a:stretch>
        </p:blipFill>
        <p:spPr>
          <a:xfrm>
            <a:off x="1351550" y="1239625"/>
            <a:ext cx="6440899" cy="2664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1761975" y="1924832"/>
            <a:ext cx="1072602" cy="1072598"/>
          </a:xfrm>
          <a:prstGeom prst="rect">
            <a:avLst/>
          </a:prstGeom>
          <a:noFill/>
          <a:ln>
            <a:noFill/>
          </a:ln>
        </p:spPr>
      </p:pic>
      <p:pic>
        <p:nvPicPr>
          <p:cNvPr id="88" name="Google Shape;88;p18"/>
          <p:cNvPicPr preferRelativeResize="0"/>
          <p:nvPr/>
        </p:nvPicPr>
        <p:blipFill>
          <a:blip r:embed="rId4">
            <a:alphaModFix/>
          </a:blip>
          <a:stretch>
            <a:fillRect/>
          </a:stretch>
        </p:blipFill>
        <p:spPr>
          <a:xfrm>
            <a:off x="3272607" y="1924832"/>
            <a:ext cx="1072604" cy="1072599"/>
          </a:xfrm>
          <a:prstGeom prst="rect">
            <a:avLst/>
          </a:prstGeom>
          <a:noFill/>
          <a:ln>
            <a:noFill/>
          </a:ln>
        </p:spPr>
      </p:pic>
      <p:pic>
        <p:nvPicPr>
          <p:cNvPr id="89" name="Google Shape;89;p18"/>
          <p:cNvPicPr preferRelativeResize="0"/>
          <p:nvPr/>
        </p:nvPicPr>
        <p:blipFill>
          <a:blip r:embed="rId5">
            <a:alphaModFix/>
          </a:blip>
          <a:stretch>
            <a:fillRect/>
          </a:stretch>
        </p:blipFill>
        <p:spPr>
          <a:xfrm>
            <a:off x="6293900" y="1961250"/>
            <a:ext cx="1072599" cy="1072599"/>
          </a:xfrm>
          <a:prstGeom prst="rect">
            <a:avLst/>
          </a:prstGeom>
          <a:noFill/>
          <a:ln>
            <a:noFill/>
          </a:ln>
        </p:spPr>
      </p:pic>
      <p:sp>
        <p:nvSpPr>
          <p:cNvPr id="90" name="Google Shape;90;p18"/>
          <p:cNvSpPr txBox="1"/>
          <p:nvPr/>
        </p:nvSpPr>
        <p:spPr>
          <a:xfrm>
            <a:off x="1826875" y="3089450"/>
            <a:ext cx="99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Michelle</a:t>
            </a:r>
            <a:endParaRPr>
              <a:latin typeface="Inter"/>
              <a:ea typeface="Inter"/>
              <a:cs typeface="Inter"/>
              <a:sym typeface="Inter"/>
            </a:endParaRPr>
          </a:p>
        </p:txBody>
      </p:sp>
      <p:sp>
        <p:nvSpPr>
          <p:cNvPr id="91" name="Google Shape;91;p18"/>
          <p:cNvSpPr txBox="1"/>
          <p:nvPr/>
        </p:nvSpPr>
        <p:spPr>
          <a:xfrm>
            <a:off x="3311500" y="3089450"/>
            <a:ext cx="99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Olivia</a:t>
            </a:r>
            <a:endParaRPr>
              <a:latin typeface="Inter"/>
              <a:ea typeface="Inter"/>
              <a:cs typeface="Inter"/>
              <a:sym typeface="Inter"/>
            </a:endParaRPr>
          </a:p>
        </p:txBody>
      </p:sp>
      <p:sp>
        <p:nvSpPr>
          <p:cNvPr id="92" name="Google Shape;92;p18"/>
          <p:cNvSpPr txBox="1"/>
          <p:nvPr/>
        </p:nvSpPr>
        <p:spPr>
          <a:xfrm>
            <a:off x="4822150" y="3089450"/>
            <a:ext cx="99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Alice</a:t>
            </a:r>
            <a:endParaRPr>
              <a:latin typeface="Inter"/>
              <a:ea typeface="Inter"/>
              <a:cs typeface="Inter"/>
              <a:sym typeface="Inter"/>
            </a:endParaRPr>
          </a:p>
        </p:txBody>
      </p:sp>
      <p:sp>
        <p:nvSpPr>
          <p:cNvPr id="93" name="Google Shape;93;p18"/>
          <p:cNvSpPr txBox="1"/>
          <p:nvPr/>
        </p:nvSpPr>
        <p:spPr>
          <a:xfrm>
            <a:off x="6332800" y="3089450"/>
            <a:ext cx="99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Kathryn</a:t>
            </a:r>
            <a:endParaRPr>
              <a:latin typeface="Inter"/>
              <a:ea typeface="Inter"/>
              <a:cs typeface="Inter"/>
              <a:sym typeface="Inter"/>
            </a:endParaRPr>
          </a:p>
        </p:txBody>
      </p:sp>
      <p:pic>
        <p:nvPicPr>
          <p:cNvPr id="94" name="Google Shape;94;p18"/>
          <p:cNvPicPr preferRelativeResize="0"/>
          <p:nvPr/>
        </p:nvPicPr>
        <p:blipFill>
          <a:blip r:embed="rId6">
            <a:alphaModFix/>
          </a:blip>
          <a:stretch>
            <a:fillRect/>
          </a:stretch>
        </p:blipFill>
        <p:spPr>
          <a:xfrm>
            <a:off x="4783254" y="1924825"/>
            <a:ext cx="1072600" cy="1072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3"/>
          <p:cNvSpPr txBox="1"/>
          <p:nvPr/>
        </p:nvSpPr>
        <p:spPr>
          <a:xfrm>
            <a:off x="1027975" y="1528825"/>
            <a:ext cx="25059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accent1"/>
                </a:solidFill>
                <a:latin typeface="Inter"/>
                <a:ea typeface="Inter"/>
                <a:cs typeface="Inter"/>
                <a:sym typeface="Inter"/>
              </a:rPr>
              <a:t>What worked</a:t>
            </a:r>
            <a:endParaRPr b="1" sz="2000">
              <a:solidFill>
                <a:schemeClr val="dk1"/>
              </a:solidFill>
              <a:latin typeface="Inter"/>
              <a:ea typeface="Inter"/>
              <a:cs typeface="Inter"/>
              <a:sym typeface="Inter"/>
            </a:endParaRPr>
          </a:p>
        </p:txBody>
      </p:sp>
      <p:sp>
        <p:nvSpPr>
          <p:cNvPr id="424" name="Google Shape;424;p63"/>
          <p:cNvSpPr txBox="1"/>
          <p:nvPr/>
        </p:nvSpPr>
        <p:spPr>
          <a:xfrm>
            <a:off x="3703000" y="1490375"/>
            <a:ext cx="4413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She has things she’s willing to sell, even though she wasn’t actively looking for a buyer.</a:t>
            </a:r>
            <a:endParaRPr sz="1600">
              <a:solidFill>
                <a:schemeClr val="dk1"/>
              </a:solidFill>
              <a:latin typeface="Inter"/>
              <a:ea typeface="Inter"/>
              <a:cs typeface="Inter"/>
              <a:sym typeface="Inter"/>
            </a:endParaRPr>
          </a:p>
        </p:txBody>
      </p:sp>
      <p:sp>
        <p:nvSpPr>
          <p:cNvPr id="425" name="Google Shape;425;p63"/>
          <p:cNvSpPr txBox="1"/>
          <p:nvPr/>
        </p:nvSpPr>
        <p:spPr>
          <a:xfrm>
            <a:off x="1027988" y="2709275"/>
            <a:ext cx="25059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A surprise benefit</a:t>
            </a:r>
            <a:endParaRPr b="1" sz="2000">
              <a:solidFill>
                <a:schemeClr val="dk1"/>
              </a:solidFill>
              <a:latin typeface="Inter"/>
              <a:ea typeface="Inter"/>
              <a:cs typeface="Inter"/>
              <a:sym typeface="Inter"/>
            </a:endParaRPr>
          </a:p>
        </p:txBody>
      </p:sp>
      <p:sp>
        <p:nvSpPr>
          <p:cNvPr id="426" name="Google Shape;426;p63"/>
          <p:cNvSpPr txBox="1"/>
          <p:nvPr/>
        </p:nvSpPr>
        <p:spPr>
          <a:xfrm>
            <a:off x="3702988" y="2709275"/>
            <a:ext cx="4413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Miles wasn’t sure exactly what he needed to brighten his room, but Grace suggested he buy her old string lights—a win win!</a:t>
            </a:r>
            <a:endParaRPr sz="1600">
              <a:solidFill>
                <a:srgbClr val="595959"/>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4"/>
          <p:cNvSpPr txBox="1"/>
          <p:nvPr/>
        </p:nvSpPr>
        <p:spPr>
          <a:xfrm>
            <a:off x="1028000" y="2438725"/>
            <a:ext cx="25059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New learnings</a:t>
            </a:r>
            <a:endParaRPr b="1" sz="2000">
              <a:solidFill>
                <a:schemeClr val="dk1"/>
              </a:solidFill>
              <a:latin typeface="Inter"/>
              <a:ea typeface="Inter"/>
              <a:cs typeface="Inter"/>
              <a:sym typeface="Inter"/>
            </a:endParaRPr>
          </a:p>
        </p:txBody>
      </p:sp>
      <p:sp>
        <p:nvSpPr>
          <p:cNvPr id="432" name="Google Shape;432;p64"/>
          <p:cNvSpPr txBox="1"/>
          <p:nvPr/>
        </p:nvSpPr>
        <p:spPr>
          <a:xfrm>
            <a:off x="3703025" y="2469475"/>
            <a:ext cx="44130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Sellers who have items they’re willing to part with can help buyers who don’t know exactly what they need—for example, Grace suggesting string lights.</a:t>
            </a:r>
            <a:endParaRPr sz="1600">
              <a:solidFill>
                <a:srgbClr val="595959"/>
              </a:solidFill>
              <a:latin typeface="Inter"/>
              <a:ea typeface="Inter"/>
              <a:cs typeface="Inter"/>
              <a:sym typeface="Inter"/>
            </a:endParaRPr>
          </a:p>
        </p:txBody>
      </p:sp>
      <p:sp>
        <p:nvSpPr>
          <p:cNvPr id="433" name="Google Shape;433;p64"/>
          <p:cNvSpPr txBox="1"/>
          <p:nvPr/>
        </p:nvSpPr>
        <p:spPr>
          <a:xfrm>
            <a:off x="1027975" y="1431750"/>
            <a:ext cx="25059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accent1"/>
                </a:solidFill>
                <a:latin typeface="Inter"/>
                <a:ea typeface="Inter"/>
                <a:cs typeface="Inter"/>
                <a:sym typeface="Inter"/>
              </a:rPr>
              <a:t>What didn’t work</a:t>
            </a:r>
            <a:endParaRPr b="1" sz="2000">
              <a:solidFill>
                <a:schemeClr val="dk1"/>
              </a:solidFill>
              <a:latin typeface="Inter"/>
              <a:ea typeface="Inter"/>
              <a:cs typeface="Inter"/>
              <a:sym typeface="Inter"/>
            </a:endParaRPr>
          </a:p>
        </p:txBody>
      </p:sp>
      <p:sp>
        <p:nvSpPr>
          <p:cNvPr id="434" name="Google Shape;434;p64"/>
          <p:cNvSpPr txBox="1"/>
          <p:nvPr/>
        </p:nvSpPr>
        <p:spPr>
          <a:xfrm>
            <a:off x="3703013" y="1393300"/>
            <a:ext cx="4413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Some items have sentimental value, and being asked to sell them can be unpleasant.</a:t>
            </a:r>
            <a:endParaRPr sz="1600">
              <a:solidFill>
                <a:schemeClr val="dk1"/>
              </a:solidFill>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nvSpPr>
        <p:spPr>
          <a:xfrm>
            <a:off x="2479700" y="639613"/>
            <a:ext cx="245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Inter"/>
                <a:ea typeface="Inter"/>
                <a:cs typeface="Inter"/>
                <a:sym typeface="Inter"/>
              </a:rPr>
              <a:t>Grace</a:t>
            </a:r>
            <a:endParaRPr b="1" sz="2400">
              <a:solidFill>
                <a:schemeClr val="accent1"/>
              </a:solidFill>
              <a:latin typeface="Inter"/>
              <a:ea typeface="Inter"/>
              <a:cs typeface="Inter"/>
              <a:sym typeface="Inter"/>
            </a:endParaRPr>
          </a:p>
        </p:txBody>
      </p:sp>
      <p:sp>
        <p:nvSpPr>
          <p:cNvPr id="440" name="Google Shape;440;p65"/>
          <p:cNvSpPr txBox="1"/>
          <p:nvPr/>
        </p:nvSpPr>
        <p:spPr>
          <a:xfrm>
            <a:off x="2479700" y="1122025"/>
            <a:ext cx="464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U.S. college student</a:t>
            </a:r>
            <a:endParaRPr sz="1800">
              <a:solidFill>
                <a:schemeClr val="dk1"/>
              </a:solidFill>
              <a:latin typeface="Inter"/>
              <a:ea typeface="Inter"/>
              <a:cs typeface="Inter"/>
              <a:sym typeface="Inter"/>
            </a:endParaRPr>
          </a:p>
        </p:txBody>
      </p:sp>
      <p:sp>
        <p:nvSpPr>
          <p:cNvPr id="441" name="Google Shape;441;p65"/>
          <p:cNvSpPr txBox="1"/>
          <p:nvPr/>
        </p:nvSpPr>
        <p:spPr>
          <a:xfrm>
            <a:off x="908600" y="2058250"/>
            <a:ext cx="37197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“I think it’s a </a:t>
            </a:r>
            <a:r>
              <a:rPr b="1" lang="en" sz="1800">
                <a:solidFill>
                  <a:schemeClr val="dk1"/>
                </a:solidFill>
                <a:latin typeface="Inter"/>
                <a:ea typeface="Inter"/>
                <a:cs typeface="Inter"/>
                <a:sym typeface="Inter"/>
              </a:rPr>
              <a:t>mutually beneficial situation</a:t>
            </a:r>
            <a:r>
              <a:rPr lang="en" sz="1800">
                <a:solidFill>
                  <a:schemeClr val="dk1"/>
                </a:solidFill>
                <a:latin typeface="Inter"/>
                <a:ea typeface="Inter"/>
                <a:cs typeface="Inter"/>
                <a:sym typeface="Inter"/>
              </a:rPr>
              <a:t> — potentially more so than in a seller-centered marketplace. Knowing that I’m selling to someone who needs it and will </a:t>
            </a:r>
            <a:r>
              <a:rPr b="1" lang="en" sz="1800">
                <a:solidFill>
                  <a:schemeClr val="dk1"/>
                </a:solidFill>
                <a:latin typeface="Inter"/>
                <a:ea typeface="Inter"/>
                <a:cs typeface="Inter"/>
                <a:sym typeface="Inter"/>
              </a:rPr>
              <a:t>make good use of it</a:t>
            </a:r>
            <a:r>
              <a:rPr lang="en" sz="1800">
                <a:solidFill>
                  <a:schemeClr val="dk1"/>
                </a:solidFill>
                <a:latin typeface="Inter"/>
                <a:ea typeface="Inter"/>
                <a:cs typeface="Inter"/>
                <a:sym typeface="Inter"/>
              </a:rPr>
              <a:t> — there’s something satisfactory about it.”</a:t>
            </a:r>
            <a:endParaRPr sz="1800">
              <a:solidFill>
                <a:schemeClr val="dk1"/>
              </a:solidFill>
              <a:latin typeface="Inter"/>
              <a:ea typeface="Inter"/>
              <a:cs typeface="Inter"/>
              <a:sym typeface="Inter"/>
            </a:endParaRPr>
          </a:p>
          <a:p>
            <a:pPr indent="0" lvl="0" marL="0" rtl="0" algn="l">
              <a:lnSpc>
                <a:spcPct val="115000"/>
              </a:lnSpc>
              <a:spcBef>
                <a:spcPts val="0"/>
              </a:spcBef>
              <a:spcAft>
                <a:spcPts val="1200"/>
              </a:spcAft>
              <a:buNone/>
            </a:pPr>
            <a:r>
              <a:t/>
            </a:r>
            <a:endParaRPr b="1" sz="1800">
              <a:solidFill>
                <a:schemeClr val="dk1"/>
              </a:solidFill>
              <a:latin typeface="Inter"/>
              <a:ea typeface="Inter"/>
              <a:cs typeface="Inter"/>
              <a:sym typeface="Inter"/>
            </a:endParaRPr>
          </a:p>
        </p:txBody>
      </p:sp>
      <p:sp>
        <p:nvSpPr>
          <p:cNvPr id="442" name="Google Shape;442;p65"/>
          <p:cNvSpPr txBox="1"/>
          <p:nvPr/>
        </p:nvSpPr>
        <p:spPr>
          <a:xfrm>
            <a:off x="5087575" y="2058250"/>
            <a:ext cx="2749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“There’s a Yogi ball in my room that’s the bane of my existence. Every day I wake up and I’m like I should put this on eBay. </a:t>
            </a:r>
            <a:r>
              <a:rPr b="1" lang="en" sz="1800">
                <a:solidFill>
                  <a:schemeClr val="dk1"/>
                </a:solidFill>
                <a:latin typeface="Inter"/>
                <a:ea typeface="Inter"/>
                <a:cs typeface="Inter"/>
                <a:sym typeface="Inter"/>
              </a:rPr>
              <a:t>But I haven’t yet.</a:t>
            </a:r>
            <a:r>
              <a:rPr lang="en" sz="1800">
                <a:solidFill>
                  <a:schemeClr val="dk1"/>
                </a:solidFill>
                <a:latin typeface="Inter"/>
                <a:ea typeface="Inter"/>
                <a:cs typeface="Inter"/>
                <a:sym typeface="Inter"/>
              </a:rPr>
              <a:t>”</a:t>
            </a:r>
            <a:endParaRPr sz="1800">
              <a:solidFill>
                <a:schemeClr val="dk1"/>
              </a:solidFill>
              <a:latin typeface="Inter"/>
              <a:ea typeface="Inter"/>
              <a:cs typeface="Inter"/>
              <a:sym typeface="Inter"/>
            </a:endParaRPr>
          </a:p>
        </p:txBody>
      </p:sp>
      <p:pic>
        <p:nvPicPr>
          <p:cNvPr id="443" name="Google Shape;443;p65"/>
          <p:cNvPicPr preferRelativeResize="0"/>
          <p:nvPr/>
        </p:nvPicPr>
        <p:blipFill>
          <a:blip r:embed="rId3">
            <a:alphaModFix/>
          </a:blip>
          <a:stretch>
            <a:fillRect/>
          </a:stretch>
        </p:blipFill>
        <p:spPr>
          <a:xfrm>
            <a:off x="1034075" y="577925"/>
            <a:ext cx="1098901" cy="10989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6"/>
          <p:cNvSpPr txBox="1"/>
          <p:nvPr/>
        </p:nvSpPr>
        <p:spPr>
          <a:xfrm>
            <a:off x="1207700" y="779588"/>
            <a:ext cx="25059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Assumptions validated</a:t>
            </a:r>
            <a:endParaRPr b="1" sz="2000">
              <a:solidFill>
                <a:schemeClr val="dk1"/>
              </a:solidFill>
              <a:latin typeface="Inter"/>
              <a:ea typeface="Inter"/>
              <a:cs typeface="Inter"/>
              <a:sym typeface="Inter"/>
            </a:endParaRPr>
          </a:p>
        </p:txBody>
      </p:sp>
      <p:sp>
        <p:nvSpPr>
          <p:cNvPr id="449" name="Google Shape;449;p66"/>
          <p:cNvSpPr txBox="1"/>
          <p:nvPr/>
        </p:nvSpPr>
        <p:spPr>
          <a:xfrm>
            <a:off x="3675150" y="818050"/>
            <a:ext cx="4413000" cy="143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595959"/>
                </a:solidFill>
                <a:latin typeface="Inter"/>
                <a:ea typeface="Inter"/>
                <a:cs typeface="Inter"/>
                <a:sym typeface="Inter"/>
              </a:rPr>
              <a:t>There were plenty of items lying around that she would be willing to sell, but she hadn’t put in the effort to list them online.</a:t>
            </a:r>
            <a:endParaRPr sz="1600">
              <a:solidFill>
                <a:srgbClr val="595959"/>
              </a:solidFill>
              <a:latin typeface="Inter"/>
              <a:ea typeface="Inter"/>
              <a:cs typeface="Inter"/>
              <a:sym typeface="Inter"/>
            </a:endParaRPr>
          </a:p>
          <a:p>
            <a:pPr indent="0" lvl="0" marL="0" rtl="0" algn="l">
              <a:lnSpc>
                <a:spcPct val="115000"/>
              </a:lnSpc>
              <a:spcBef>
                <a:spcPts val="1200"/>
              </a:spcBef>
              <a:spcAft>
                <a:spcPts val="1200"/>
              </a:spcAft>
              <a:buNone/>
            </a:pPr>
            <a:r>
              <a:t/>
            </a:r>
            <a:endParaRPr sz="1600">
              <a:solidFill>
                <a:srgbClr val="595959"/>
              </a:solidFill>
              <a:latin typeface="Inter"/>
              <a:ea typeface="Inter"/>
              <a:cs typeface="Inter"/>
              <a:sym typeface="Inter"/>
            </a:endParaRPr>
          </a:p>
        </p:txBody>
      </p:sp>
      <p:sp>
        <p:nvSpPr>
          <p:cNvPr id="450" name="Google Shape;450;p66"/>
          <p:cNvSpPr txBox="1"/>
          <p:nvPr/>
        </p:nvSpPr>
        <p:spPr>
          <a:xfrm>
            <a:off x="3675138" y="1946500"/>
            <a:ext cx="4413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She was able to solve Miles’ general need for room decor in a way that was mutually beneficial.</a:t>
            </a:r>
            <a:endParaRPr sz="1600">
              <a:solidFill>
                <a:schemeClr val="dk1"/>
              </a:solidFill>
              <a:latin typeface="Inter"/>
              <a:ea typeface="Inter"/>
              <a:cs typeface="Inter"/>
              <a:sym typeface="Inter"/>
            </a:endParaRPr>
          </a:p>
        </p:txBody>
      </p:sp>
      <p:sp>
        <p:nvSpPr>
          <p:cNvPr id="451" name="Google Shape;451;p66"/>
          <p:cNvSpPr txBox="1"/>
          <p:nvPr/>
        </p:nvSpPr>
        <p:spPr>
          <a:xfrm>
            <a:off x="1207700" y="3162863"/>
            <a:ext cx="25059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New </a:t>
            </a:r>
            <a:endParaRPr b="1" sz="20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assumptions</a:t>
            </a:r>
            <a:endParaRPr b="1" sz="2000">
              <a:solidFill>
                <a:schemeClr val="dk1"/>
              </a:solidFill>
              <a:latin typeface="Inter"/>
              <a:ea typeface="Inter"/>
              <a:cs typeface="Inter"/>
              <a:sym typeface="Inter"/>
            </a:endParaRPr>
          </a:p>
        </p:txBody>
      </p:sp>
      <p:sp>
        <p:nvSpPr>
          <p:cNvPr id="452" name="Google Shape;452;p66"/>
          <p:cNvSpPr txBox="1"/>
          <p:nvPr/>
        </p:nvSpPr>
        <p:spPr>
          <a:xfrm>
            <a:off x="3675150" y="3201325"/>
            <a:ext cx="4413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Potential sellers would reach out to buyers’ postings, even though it’s the </a:t>
            </a:r>
            <a:r>
              <a:rPr i="1" lang="en" sz="1600">
                <a:solidFill>
                  <a:srgbClr val="595959"/>
                </a:solidFill>
                <a:latin typeface="Inter"/>
                <a:ea typeface="Inter"/>
                <a:cs typeface="Inter"/>
                <a:sym typeface="Inter"/>
              </a:rPr>
              <a:t>buyers </a:t>
            </a:r>
            <a:r>
              <a:rPr lang="en" sz="1600">
                <a:solidFill>
                  <a:srgbClr val="595959"/>
                </a:solidFill>
                <a:latin typeface="Inter"/>
                <a:ea typeface="Inter"/>
                <a:cs typeface="Inter"/>
                <a:sym typeface="Inter"/>
              </a:rPr>
              <a:t>with the immediate need.</a:t>
            </a:r>
            <a:endParaRPr sz="1600">
              <a:solidFill>
                <a:schemeClr val="dk1"/>
              </a:solidFill>
              <a:latin typeface="Inter"/>
              <a:ea typeface="Inter"/>
              <a:cs typeface="Inter"/>
              <a:sym typeface="Inte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7"/>
          <p:cNvSpPr txBox="1"/>
          <p:nvPr>
            <p:ph type="title"/>
          </p:nvPr>
        </p:nvSpPr>
        <p:spPr>
          <a:xfrm>
            <a:off x="800225" y="806375"/>
            <a:ext cx="7041900" cy="85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a:solidFill>
                  <a:schemeClr val="accent1"/>
                </a:solidFill>
              </a:rPr>
              <a:t>HMW repackage thrifting so (Olivia’s) parents find it acceptable?</a:t>
            </a:r>
            <a:endParaRPr sz="1800">
              <a:solidFill>
                <a:schemeClr val="accent1"/>
              </a:solidFill>
            </a:endParaRPr>
          </a:p>
        </p:txBody>
      </p:sp>
      <p:sp>
        <p:nvSpPr>
          <p:cNvPr id="458" name="Google Shape;458;p67"/>
          <p:cNvSpPr txBox="1"/>
          <p:nvPr/>
        </p:nvSpPr>
        <p:spPr>
          <a:xfrm>
            <a:off x="769450" y="1998975"/>
            <a:ext cx="7687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Inter"/>
                <a:ea typeface="Inter"/>
                <a:cs typeface="Inter"/>
                <a:sym typeface="Inter"/>
              </a:rPr>
              <a:t>A </a:t>
            </a:r>
            <a:r>
              <a:rPr b="1" lang="en" sz="2400">
                <a:solidFill>
                  <a:schemeClr val="dk1"/>
                </a:solidFill>
                <a:latin typeface="Inter"/>
                <a:ea typeface="Inter"/>
                <a:cs typeface="Inter"/>
                <a:sym typeface="Inter"/>
              </a:rPr>
              <a:t>subscription service</a:t>
            </a:r>
            <a:r>
              <a:rPr lang="en" sz="2400">
                <a:solidFill>
                  <a:schemeClr val="dk1"/>
                </a:solidFill>
                <a:latin typeface="Inter"/>
                <a:ea typeface="Inter"/>
                <a:cs typeface="Inter"/>
                <a:sym typeface="Inter"/>
              </a:rPr>
              <a:t> where you receive used and/or thrifted items according to your responses to a short survey—a personalized “mystery box,” but used!</a:t>
            </a:r>
            <a:endParaRPr sz="2400">
              <a:solidFill>
                <a:schemeClr val="dk1"/>
              </a:solidFill>
              <a:latin typeface="Inter"/>
              <a:ea typeface="Inter"/>
              <a:cs typeface="Inter"/>
              <a:sym typeface="Inter"/>
            </a:endParaRPr>
          </a:p>
          <a:p>
            <a:pPr indent="0" lvl="0" marL="0" rtl="0" algn="l">
              <a:spcBef>
                <a:spcPts val="0"/>
              </a:spcBef>
              <a:spcAft>
                <a:spcPts val="0"/>
              </a:spcAft>
              <a:buNone/>
            </a:pPr>
            <a:r>
              <a:t/>
            </a:r>
            <a:endParaRPr sz="2400">
              <a:solidFill>
                <a:schemeClr val="dk1"/>
              </a:solidFill>
              <a:latin typeface="Inter"/>
              <a:ea typeface="Inter"/>
              <a:cs typeface="Inter"/>
              <a:sym typeface="Inte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8"/>
          <p:cNvSpPr txBox="1"/>
          <p:nvPr>
            <p:ph type="title"/>
          </p:nvPr>
        </p:nvSpPr>
        <p:spPr>
          <a:xfrm>
            <a:off x="946175" y="767925"/>
            <a:ext cx="7041900" cy="11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solidFill>
                  <a:srgbClr val="999999"/>
                </a:solidFill>
              </a:rPr>
              <a:t>A subscription service where you receive used and/or thrifted items according to your responses to a short survey—a personalized “mystery box,” but used!</a:t>
            </a:r>
            <a:endParaRPr b="0" sz="1600">
              <a:solidFill>
                <a:srgbClr val="999999"/>
              </a:solidFill>
            </a:endParaRPr>
          </a:p>
        </p:txBody>
      </p:sp>
      <p:sp>
        <p:nvSpPr>
          <p:cNvPr id="464" name="Google Shape;464;p68"/>
          <p:cNvSpPr txBox="1"/>
          <p:nvPr/>
        </p:nvSpPr>
        <p:spPr>
          <a:xfrm>
            <a:off x="946175" y="2245025"/>
            <a:ext cx="20136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accent1"/>
                </a:solidFill>
                <a:latin typeface="Inter"/>
                <a:ea typeface="Inter"/>
                <a:cs typeface="Inter"/>
                <a:sym typeface="Inter"/>
              </a:rPr>
              <a:t>Assumption</a:t>
            </a:r>
            <a:endParaRPr b="1" sz="2000">
              <a:solidFill>
                <a:schemeClr val="dk1"/>
              </a:solidFill>
              <a:latin typeface="Inter"/>
              <a:ea typeface="Inter"/>
              <a:cs typeface="Inter"/>
              <a:sym typeface="Inter"/>
            </a:endParaRPr>
          </a:p>
        </p:txBody>
      </p:sp>
      <p:sp>
        <p:nvSpPr>
          <p:cNvPr id="465" name="Google Shape;465;p68"/>
          <p:cNvSpPr txBox="1"/>
          <p:nvPr/>
        </p:nvSpPr>
        <p:spPr>
          <a:xfrm>
            <a:off x="3278900" y="2245025"/>
            <a:ext cx="441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Inter"/>
                <a:ea typeface="Inter"/>
                <a:cs typeface="Inter"/>
                <a:sym typeface="Inter"/>
              </a:rPr>
              <a:t>T</a:t>
            </a:r>
            <a:r>
              <a:rPr lang="en" sz="2000">
                <a:solidFill>
                  <a:schemeClr val="dk1"/>
                </a:solidFill>
                <a:latin typeface="Inter"/>
                <a:ea typeface="Inter"/>
                <a:cs typeface="Inter"/>
                <a:sym typeface="Inter"/>
              </a:rPr>
              <a:t>he fun of a curated gift box exceeds the fun of just going to the thrift store yourself.</a:t>
            </a:r>
            <a:endParaRPr sz="2000">
              <a:solidFill>
                <a:schemeClr val="dk1"/>
              </a:solidFill>
              <a:latin typeface="Inter"/>
              <a:ea typeface="Inter"/>
              <a:cs typeface="Inter"/>
              <a:sym typeface="Inte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9"/>
          <p:cNvSpPr txBox="1"/>
          <p:nvPr>
            <p:ph type="title"/>
          </p:nvPr>
        </p:nvSpPr>
        <p:spPr>
          <a:xfrm>
            <a:off x="961650" y="767925"/>
            <a:ext cx="7041900" cy="11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solidFill>
                  <a:srgbClr val="999999"/>
                </a:solidFill>
              </a:rPr>
              <a:t>A subscription service where you receive used and/or thrifted items according to your responses to a short survey—a personalized “mystery box,” but used!</a:t>
            </a:r>
            <a:endParaRPr b="0" sz="1600">
              <a:solidFill>
                <a:srgbClr val="999999"/>
              </a:solidFill>
            </a:endParaRPr>
          </a:p>
          <a:p>
            <a:pPr indent="0" lvl="0" marL="0" rtl="0" algn="l">
              <a:lnSpc>
                <a:spcPct val="115000"/>
              </a:lnSpc>
              <a:spcBef>
                <a:spcPts val="0"/>
              </a:spcBef>
              <a:spcAft>
                <a:spcPts val="1000"/>
              </a:spcAft>
              <a:buNone/>
            </a:pPr>
            <a:r>
              <a:t/>
            </a:r>
            <a:endParaRPr sz="1600">
              <a:solidFill>
                <a:srgbClr val="999999"/>
              </a:solidFill>
            </a:endParaRPr>
          </a:p>
        </p:txBody>
      </p:sp>
      <p:sp>
        <p:nvSpPr>
          <p:cNvPr id="471" name="Google Shape;471;p69"/>
          <p:cNvSpPr txBox="1"/>
          <p:nvPr/>
        </p:nvSpPr>
        <p:spPr>
          <a:xfrm>
            <a:off x="1000100" y="2094338"/>
            <a:ext cx="25059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We wanted to know</a:t>
            </a:r>
            <a:endParaRPr b="1" sz="2000">
              <a:solidFill>
                <a:schemeClr val="dk1"/>
              </a:solidFill>
              <a:latin typeface="Inter"/>
              <a:ea typeface="Inter"/>
              <a:cs typeface="Inter"/>
              <a:sym typeface="Inter"/>
            </a:endParaRPr>
          </a:p>
        </p:txBody>
      </p:sp>
      <p:sp>
        <p:nvSpPr>
          <p:cNvPr id="472" name="Google Shape;472;p69"/>
          <p:cNvSpPr txBox="1"/>
          <p:nvPr/>
        </p:nvSpPr>
        <p:spPr>
          <a:xfrm>
            <a:off x="3459850" y="2094350"/>
            <a:ext cx="4413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1"/>
                </a:solidFill>
                <a:latin typeface="Inter"/>
                <a:ea typeface="Inter"/>
                <a:cs typeface="Inter"/>
                <a:sym typeface="Inter"/>
              </a:rPr>
              <a:t>w</a:t>
            </a:r>
            <a:r>
              <a:rPr lang="en" sz="2000">
                <a:solidFill>
                  <a:schemeClr val="dk1"/>
                </a:solidFill>
                <a:latin typeface="Inter"/>
                <a:ea typeface="Inter"/>
                <a:cs typeface="Inter"/>
                <a:sym typeface="Inter"/>
              </a:rPr>
              <a:t>hether the gift would be fun.</a:t>
            </a:r>
            <a:endParaRPr sz="2000">
              <a:solidFill>
                <a:schemeClr val="dk1"/>
              </a:solidFill>
              <a:latin typeface="Inter"/>
              <a:ea typeface="Inter"/>
              <a:cs typeface="Inter"/>
              <a:sym typeface="Inter"/>
            </a:endParaRPr>
          </a:p>
        </p:txBody>
      </p:sp>
      <p:sp>
        <p:nvSpPr>
          <p:cNvPr id="473" name="Google Shape;473;p69"/>
          <p:cNvSpPr txBox="1"/>
          <p:nvPr/>
        </p:nvSpPr>
        <p:spPr>
          <a:xfrm>
            <a:off x="1000088" y="3287275"/>
            <a:ext cx="25059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accent1"/>
                </a:solidFill>
                <a:latin typeface="Inter"/>
                <a:ea typeface="Inter"/>
                <a:cs typeface="Inter"/>
                <a:sym typeface="Inter"/>
              </a:rPr>
              <a:t>We set up</a:t>
            </a:r>
            <a:endParaRPr b="1" sz="2000">
              <a:solidFill>
                <a:schemeClr val="dk1"/>
              </a:solidFill>
              <a:latin typeface="Inter"/>
              <a:ea typeface="Inter"/>
              <a:cs typeface="Inter"/>
              <a:sym typeface="Inter"/>
            </a:endParaRPr>
          </a:p>
        </p:txBody>
      </p:sp>
      <p:sp>
        <p:nvSpPr>
          <p:cNvPr id="474" name="Google Shape;474;p69"/>
          <p:cNvSpPr txBox="1"/>
          <p:nvPr/>
        </p:nvSpPr>
        <p:spPr>
          <a:xfrm>
            <a:off x="3459838" y="3245800"/>
            <a:ext cx="4413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Inter"/>
                <a:ea typeface="Inter"/>
                <a:cs typeface="Inter"/>
                <a:sym typeface="Inter"/>
              </a:rPr>
              <a:t>a</a:t>
            </a:r>
            <a:r>
              <a:rPr lang="en" sz="2000">
                <a:solidFill>
                  <a:schemeClr val="dk1"/>
                </a:solidFill>
                <a:latin typeface="Inter"/>
                <a:ea typeface="Inter"/>
                <a:cs typeface="Inter"/>
                <a:sym typeface="Inter"/>
              </a:rPr>
              <a:t> real-life mystery box of used items!</a:t>
            </a:r>
            <a:endParaRPr sz="2000">
              <a:solidFill>
                <a:schemeClr val="dk1"/>
              </a:solidFill>
              <a:latin typeface="Inter"/>
              <a:ea typeface="Inter"/>
              <a:cs typeface="Inter"/>
              <a:sym typeface="Inte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0"/>
          <p:cNvSpPr txBox="1"/>
          <p:nvPr>
            <p:ph type="title"/>
          </p:nvPr>
        </p:nvSpPr>
        <p:spPr>
          <a:xfrm>
            <a:off x="961650" y="767925"/>
            <a:ext cx="7041900" cy="11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solidFill>
                  <a:srgbClr val="999999"/>
                </a:solidFill>
              </a:rPr>
              <a:t>A subscription service where you receive used and/or thrifted items according to your responses to a short survey—a personalized “mystery box,” but used!</a:t>
            </a:r>
            <a:endParaRPr b="0" sz="1600">
              <a:solidFill>
                <a:srgbClr val="999999"/>
              </a:solidFill>
            </a:endParaRPr>
          </a:p>
          <a:p>
            <a:pPr indent="0" lvl="0" marL="0" rtl="0" algn="l">
              <a:lnSpc>
                <a:spcPct val="115000"/>
              </a:lnSpc>
              <a:spcBef>
                <a:spcPts val="0"/>
              </a:spcBef>
              <a:spcAft>
                <a:spcPts val="1000"/>
              </a:spcAft>
              <a:buNone/>
            </a:pPr>
            <a:r>
              <a:t/>
            </a:r>
            <a:endParaRPr b="0" sz="1600">
              <a:solidFill>
                <a:srgbClr val="999999"/>
              </a:solidFill>
            </a:endParaRPr>
          </a:p>
        </p:txBody>
      </p:sp>
      <p:sp>
        <p:nvSpPr>
          <p:cNvPr id="480" name="Google Shape;480;p70"/>
          <p:cNvSpPr txBox="1"/>
          <p:nvPr/>
        </p:nvSpPr>
        <p:spPr>
          <a:xfrm>
            <a:off x="961650" y="2094338"/>
            <a:ext cx="25059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Clothing size</a:t>
            </a:r>
            <a:endParaRPr b="1" sz="2000">
              <a:solidFill>
                <a:schemeClr val="dk1"/>
              </a:solidFill>
              <a:latin typeface="Inter"/>
              <a:ea typeface="Inter"/>
              <a:cs typeface="Inter"/>
              <a:sym typeface="Inter"/>
            </a:endParaRPr>
          </a:p>
        </p:txBody>
      </p:sp>
      <p:sp>
        <p:nvSpPr>
          <p:cNvPr id="481" name="Google Shape;481;p70"/>
          <p:cNvSpPr txBox="1"/>
          <p:nvPr/>
        </p:nvSpPr>
        <p:spPr>
          <a:xfrm>
            <a:off x="3421400" y="2072900"/>
            <a:ext cx="4413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dk1"/>
                </a:solidFill>
                <a:latin typeface="Inter"/>
                <a:ea typeface="Inter"/>
                <a:cs typeface="Inter"/>
                <a:sym typeface="Inter"/>
              </a:rPr>
              <a:t>small/medium, shoes size 9</a:t>
            </a:r>
            <a:endParaRPr sz="2000">
              <a:solidFill>
                <a:schemeClr val="dk1"/>
              </a:solidFill>
              <a:latin typeface="Inter"/>
              <a:ea typeface="Inter"/>
              <a:cs typeface="Inter"/>
              <a:sym typeface="Inter"/>
            </a:endParaRPr>
          </a:p>
        </p:txBody>
      </p:sp>
      <p:sp>
        <p:nvSpPr>
          <p:cNvPr id="482" name="Google Shape;482;p70"/>
          <p:cNvSpPr txBox="1"/>
          <p:nvPr/>
        </p:nvSpPr>
        <p:spPr>
          <a:xfrm>
            <a:off x="961638" y="2810600"/>
            <a:ext cx="25059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accent1"/>
                </a:solidFill>
                <a:latin typeface="Inter"/>
                <a:ea typeface="Inter"/>
                <a:cs typeface="Inter"/>
                <a:sym typeface="Inter"/>
              </a:rPr>
              <a:t>Favorite color</a:t>
            </a:r>
            <a:endParaRPr b="1" sz="2000">
              <a:solidFill>
                <a:schemeClr val="dk1"/>
              </a:solidFill>
              <a:latin typeface="Inter"/>
              <a:ea typeface="Inter"/>
              <a:cs typeface="Inter"/>
              <a:sym typeface="Inter"/>
            </a:endParaRPr>
          </a:p>
        </p:txBody>
      </p:sp>
      <p:sp>
        <p:nvSpPr>
          <p:cNvPr id="483" name="Google Shape;483;p70"/>
          <p:cNvSpPr txBox="1"/>
          <p:nvPr/>
        </p:nvSpPr>
        <p:spPr>
          <a:xfrm>
            <a:off x="3421388" y="2769125"/>
            <a:ext cx="441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Inter"/>
                <a:ea typeface="Inter"/>
                <a:cs typeface="Inter"/>
                <a:sym typeface="Inter"/>
              </a:rPr>
              <a:t>b</a:t>
            </a:r>
            <a:r>
              <a:rPr lang="en" sz="2000">
                <a:solidFill>
                  <a:schemeClr val="dk1"/>
                </a:solidFill>
                <a:latin typeface="Inter"/>
                <a:ea typeface="Inter"/>
                <a:cs typeface="Inter"/>
                <a:sym typeface="Inter"/>
              </a:rPr>
              <a:t>lue</a:t>
            </a:r>
            <a:endParaRPr sz="2000">
              <a:solidFill>
                <a:schemeClr val="dk1"/>
              </a:solidFill>
              <a:latin typeface="Inter"/>
              <a:ea typeface="Inter"/>
              <a:cs typeface="Inter"/>
              <a:sym typeface="Inter"/>
            </a:endParaRPr>
          </a:p>
        </p:txBody>
      </p:sp>
      <p:sp>
        <p:nvSpPr>
          <p:cNvPr id="484" name="Google Shape;484;p70"/>
          <p:cNvSpPr txBox="1"/>
          <p:nvPr/>
        </p:nvSpPr>
        <p:spPr>
          <a:xfrm>
            <a:off x="961638" y="3506825"/>
            <a:ext cx="25059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Favorite 1900’s decade</a:t>
            </a:r>
            <a:endParaRPr b="1" sz="2000">
              <a:solidFill>
                <a:schemeClr val="dk1"/>
              </a:solidFill>
              <a:latin typeface="Inter"/>
              <a:ea typeface="Inter"/>
              <a:cs typeface="Inter"/>
              <a:sym typeface="Inter"/>
            </a:endParaRPr>
          </a:p>
        </p:txBody>
      </p:sp>
      <p:sp>
        <p:nvSpPr>
          <p:cNvPr id="485" name="Google Shape;485;p70"/>
          <p:cNvSpPr txBox="1"/>
          <p:nvPr/>
        </p:nvSpPr>
        <p:spPr>
          <a:xfrm>
            <a:off x="3421388" y="3486800"/>
            <a:ext cx="441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Inter"/>
                <a:ea typeface="Inter"/>
                <a:cs typeface="Inter"/>
                <a:sym typeface="Inter"/>
              </a:rPr>
              <a:t>t</a:t>
            </a:r>
            <a:r>
              <a:rPr lang="en" sz="2000">
                <a:solidFill>
                  <a:schemeClr val="dk1"/>
                </a:solidFill>
                <a:latin typeface="Inter"/>
                <a:ea typeface="Inter"/>
                <a:cs typeface="Inter"/>
                <a:sym typeface="Inter"/>
              </a:rPr>
              <a:t>he 20’s</a:t>
            </a:r>
            <a:endParaRPr sz="2000">
              <a:solidFill>
                <a:schemeClr val="dk1"/>
              </a:solidFill>
              <a:latin typeface="Inter"/>
              <a:ea typeface="Inter"/>
              <a:cs typeface="Inter"/>
              <a:sym typeface="Inte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71"/>
          <p:cNvPicPr preferRelativeResize="0"/>
          <p:nvPr/>
        </p:nvPicPr>
        <p:blipFill>
          <a:blip r:embed="rId3">
            <a:alphaModFix/>
          </a:blip>
          <a:stretch>
            <a:fillRect/>
          </a:stretch>
        </p:blipFill>
        <p:spPr>
          <a:xfrm rot="10800000">
            <a:off x="263353" y="554771"/>
            <a:ext cx="5375372" cy="4031529"/>
          </a:xfrm>
          <a:prstGeom prst="rect">
            <a:avLst/>
          </a:prstGeom>
          <a:noFill/>
          <a:ln>
            <a:noFill/>
          </a:ln>
        </p:spPr>
      </p:pic>
      <p:pic>
        <p:nvPicPr>
          <p:cNvPr id="491" name="Google Shape;491;p71"/>
          <p:cNvPicPr preferRelativeResize="0"/>
          <p:nvPr/>
        </p:nvPicPr>
        <p:blipFill>
          <a:blip r:embed="rId4">
            <a:alphaModFix/>
          </a:blip>
          <a:stretch>
            <a:fillRect/>
          </a:stretch>
        </p:blipFill>
        <p:spPr>
          <a:xfrm rot="-5400000">
            <a:off x="5350938" y="1059023"/>
            <a:ext cx="4033976" cy="302545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a:blip r:embed="rId3">
            <a:alphaModFix/>
          </a:blip>
          <a:stretch>
            <a:fillRect/>
          </a:stretch>
        </p:blipFill>
        <p:spPr>
          <a:xfrm>
            <a:off x="1996399" y="640050"/>
            <a:ext cx="5151203" cy="38634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3814833" y="2040600"/>
            <a:ext cx="1002600" cy="10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latin typeface="Inter"/>
                <a:ea typeface="Inter"/>
                <a:cs typeface="Inter"/>
                <a:sym typeface="Inter"/>
              </a:rPr>
              <a:t>3</a:t>
            </a:r>
            <a:endParaRPr b="1" sz="4800">
              <a:solidFill>
                <a:schemeClr val="accent1"/>
              </a:solidFill>
              <a:latin typeface="Inter"/>
              <a:ea typeface="Inter"/>
              <a:cs typeface="Inter"/>
              <a:sym typeface="Inter"/>
            </a:endParaRPr>
          </a:p>
        </p:txBody>
      </p:sp>
      <p:sp>
        <p:nvSpPr>
          <p:cNvPr id="100" name="Google Shape;100;p19"/>
          <p:cNvSpPr txBox="1"/>
          <p:nvPr/>
        </p:nvSpPr>
        <p:spPr>
          <a:xfrm>
            <a:off x="4740925" y="2040588"/>
            <a:ext cx="1935300" cy="10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Inter"/>
                <a:ea typeface="Inter"/>
                <a:cs typeface="Inter"/>
                <a:sym typeface="Inter"/>
              </a:rPr>
              <a:t>experience</a:t>
            </a:r>
            <a:endParaRPr b="1" sz="2400">
              <a:solidFill>
                <a:schemeClr val="accent1"/>
              </a:solidFill>
              <a:latin typeface="Inter"/>
              <a:ea typeface="Inter"/>
              <a:cs typeface="Inter"/>
              <a:sym typeface="Inter"/>
            </a:endParaRPr>
          </a:p>
          <a:p>
            <a:pPr indent="0" lvl="0" marL="0" rtl="0" algn="l">
              <a:spcBef>
                <a:spcPts val="0"/>
              </a:spcBef>
              <a:spcAft>
                <a:spcPts val="0"/>
              </a:spcAft>
              <a:buNone/>
            </a:pPr>
            <a:r>
              <a:rPr b="1" lang="en" sz="2400">
                <a:solidFill>
                  <a:schemeClr val="accent1"/>
                </a:solidFill>
                <a:latin typeface="Inter"/>
                <a:ea typeface="Inter"/>
                <a:cs typeface="Inter"/>
                <a:sym typeface="Inter"/>
              </a:rPr>
              <a:t>prototypes</a:t>
            </a:r>
            <a:endParaRPr b="1" sz="2400">
              <a:solidFill>
                <a:schemeClr val="accent1"/>
              </a:solidFill>
              <a:latin typeface="Inter"/>
              <a:ea typeface="Inter"/>
              <a:cs typeface="Inter"/>
              <a:sym typeface="Inter"/>
            </a:endParaRPr>
          </a:p>
        </p:txBody>
      </p:sp>
      <p:pic>
        <p:nvPicPr>
          <p:cNvPr id="101" name="Google Shape;101;p19"/>
          <p:cNvPicPr preferRelativeResize="0"/>
          <p:nvPr/>
        </p:nvPicPr>
        <p:blipFill>
          <a:blip r:embed="rId3">
            <a:alphaModFix/>
          </a:blip>
          <a:stretch>
            <a:fillRect/>
          </a:stretch>
        </p:blipFill>
        <p:spPr>
          <a:xfrm>
            <a:off x="2918575" y="2174788"/>
            <a:ext cx="896240" cy="11203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3"/>
          <p:cNvPicPr preferRelativeResize="0"/>
          <p:nvPr/>
        </p:nvPicPr>
        <p:blipFill>
          <a:blip r:embed="rId3">
            <a:alphaModFix/>
          </a:blip>
          <a:stretch>
            <a:fillRect/>
          </a:stretch>
        </p:blipFill>
        <p:spPr>
          <a:xfrm>
            <a:off x="2164863" y="382900"/>
            <a:ext cx="4814279" cy="3610701"/>
          </a:xfrm>
          <a:prstGeom prst="rect">
            <a:avLst/>
          </a:prstGeom>
          <a:noFill/>
          <a:ln>
            <a:noFill/>
          </a:ln>
        </p:spPr>
      </p:pic>
      <p:sp>
        <p:nvSpPr>
          <p:cNvPr id="502" name="Google Shape;502;p73"/>
          <p:cNvSpPr txBox="1"/>
          <p:nvPr/>
        </p:nvSpPr>
        <p:spPr>
          <a:xfrm>
            <a:off x="2357713" y="4297775"/>
            <a:ext cx="4428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Inter"/>
                <a:ea typeface="Inter"/>
                <a:cs typeface="Inter"/>
                <a:sym typeface="Inter"/>
              </a:rPr>
              <a:t>The reveal!</a:t>
            </a:r>
            <a:endParaRPr sz="2000">
              <a:solidFill>
                <a:schemeClr val="dk1"/>
              </a:solidFill>
              <a:latin typeface="Inter"/>
              <a:ea typeface="Inter"/>
              <a:cs typeface="Inter"/>
              <a:sym typeface="Inte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74"/>
          <p:cNvPicPr preferRelativeResize="0"/>
          <p:nvPr/>
        </p:nvPicPr>
        <p:blipFill>
          <a:blip r:embed="rId3">
            <a:alphaModFix/>
          </a:blip>
          <a:stretch>
            <a:fillRect/>
          </a:stretch>
        </p:blipFill>
        <p:spPr>
          <a:xfrm rot="-5400000">
            <a:off x="515047" y="905488"/>
            <a:ext cx="4443425" cy="3332546"/>
          </a:xfrm>
          <a:prstGeom prst="rect">
            <a:avLst/>
          </a:prstGeom>
          <a:noFill/>
          <a:ln>
            <a:noFill/>
          </a:ln>
        </p:spPr>
      </p:pic>
      <p:pic>
        <p:nvPicPr>
          <p:cNvPr id="508" name="Google Shape;508;p74"/>
          <p:cNvPicPr preferRelativeResize="0"/>
          <p:nvPr/>
        </p:nvPicPr>
        <p:blipFill>
          <a:blip r:embed="rId4">
            <a:alphaModFix/>
          </a:blip>
          <a:stretch>
            <a:fillRect/>
          </a:stretch>
        </p:blipFill>
        <p:spPr>
          <a:xfrm rot="-5400000">
            <a:off x="4198176" y="910886"/>
            <a:ext cx="4428950" cy="332172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5"/>
          <p:cNvPicPr preferRelativeResize="0"/>
          <p:nvPr/>
        </p:nvPicPr>
        <p:blipFill>
          <a:blip r:embed="rId3">
            <a:alphaModFix/>
          </a:blip>
          <a:stretch>
            <a:fillRect/>
          </a:stretch>
        </p:blipFill>
        <p:spPr>
          <a:xfrm rot="-5400000">
            <a:off x="502362" y="892828"/>
            <a:ext cx="4477123" cy="3357797"/>
          </a:xfrm>
          <a:prstGeom prst="rect">
            <a:avLst/>
          </a:prstGeom>
          <a:noFill/>
          <a:ln>
            <a:noFill/>
          </a:ln>
        </p:spPr>
      </p:pic>
      <p:pic>
        <p:nvPicPr>
          <p:cNvPr id="514" name="Google Shape;514;p75"/>
          <p:cNvPicPr preferRelativeResize="0"/>
          <p:nvPr/>
        </p:nvPicPr>
        <p:blipFill>
          <a:blip r:embed="rId4">
            <a:alphaModFix/>
          </a:blip>
          <a:stretch>
            <a:fillRect/>
          </a:stretch>
        </p:blipFill>
        <p:spPr>
          <a:xfrm rot="-5400000">
            <a:off x="4162227" y="891850"/>
            <a:ext cx="4479723" cy="335977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76"/>
          <p:cNvPicPr preferRelativeResize="0"/>
          <p:nvPr/>
        </p:nvPicPr>
        <p:blipFill>
          <a:blip r:embed="rId3">
            <a:alphaModFix/>
          </a:blip>
          <a:stretch>
            <a:fillRect/>
          </a:stretch>
        </p:blipFill>
        <p:spPr>
          <a:xfrm rot="-5400000">
            <a:off x="2288378" y="859037"/>
            <a:ext cx="4567248" cy="342542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7"/>
          <p:cNvSpPr txBox="1"/>
          <p:nvPr/>
        </p:nvSpPr>
        <p:spPr>
          <a:xfrm>
            <a:off x="1504663" y="825750"/>
            <a:ext cx="25059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accent1"/>
                </a:solidFill>
                <a:latin typeface="Inter"/>
                <a:ea typeface="Inter"/>
                <a:cs typeface="Inter"/>
                <a:sym typeface="Inter"/>
              </a:rPr>
              <a:t>What worked</a:t>
            </a:r>
            <a:endParaRPr b="1" sz="2000">
              <a:solidFill>
                <a:schemeClr val="dk1"/>
              </a:solidFill>
              <a:latin typeface="Inter"/>
              <a:ea typeface="Inter"/>
              <a:cs typeface="Inter"/>
              <a:sym typeface="Inter"/>
            </a:endParaRPr>
          </a:p>
        </p:txBody>
      </p:sp>
      <p:sp>
        <p:nvSpPr>
          <p:cNvPr id="525" name="Google Shape;525;p77"/>
          <p:cNvSpPr txBox="1"/>
          <p:nvPr/>
        </p:nvSpPr>
        <p:spPr>
          <a:xfrm>
            <a:off x="3964413" y="779600"/>
            <a:ext cx="4413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Selecting items that matched her preferences went smoothly.</a:t>
            </a:r>
            <a:endParaRPr sz="1600">
              <a:solidFill>
                <a:schemeClr val="dk1"/>
              </a:solidFill>
              <a:latin typeface="Inter"/>
              <a:ea typeface="Inter"/>
              <a:cs typeface="Inter"/>
              <a:sym typeface="Inter"/>
            </a:endParaRPr>
          </a:p>
        </p:txBody>
      </p:sp>
      <p:sp>
        <p:nvSpPr>
          <p:cNvPr id="526" name="Google Shape;526;p77"/>
          <p:cNvSpPr txBox="1"/>
          <p:nvPr/>
        </p:nvSpPr>
        <p:spPr>
          <a:xfrm>
            <a:off x="1504650" y="1724750"/>
            <a:ext cx="25059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Surprises</a:t>
            </a:r>
            <a:endParaRPr b="1" sz="2000">
              <a:solidFill>
                <a:schemeClr val="dk1"/>
              </a:solidFill>
              <a:latin typeface="Inter"/>
              <a:ea typeface="Inter"/>
              <a:cs typeface="Inter"/>
              <a:sym typeface="Inter"/>
            </a:endParaRPr>
          </a:p>
        </p:txBody>
      </p:sp>
      <p:sp>
        <p:nvSpPr>
          <p:cNvPr id="527" name="Google Shape;527;p77"/>
          <p:cNvSpPr txBox="1"/>
          <p:nvPr/>
        </p:nvSpPr>
        <p:spPr>
          <a:xfrm>
            <a:off x="3964425" y="1717050"/>
            <a:ext cx="4413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$15 was </a:t>
            </a:r>
            <a:r>
              <a:rPr i="1" lang="en" sz="1600">
                <a:solidFill>
                  <a:srgbClr val="595959"/>
                </a:solidFill>
                <a:latin typeface="Inter"/>
                <a:ea typeface="Inter"/>
                <a:cs typeface="Inter"/>
                <a:sym typeface="Inter"/>
              </a:rPr>
              <a:t>more than enough </a:t>
            </a:r>
            <a:r>
              <a:rPr lang="en" sz="1600">
                <a:solidFill>
                  <a:srgbClr val="595959"/>
                </a:solidFill>
                <a:latin typeface="Inter"/>
                <a:ea typeface="Inter"/>
                <a:cs typeface="Inter"/>
                <a:sym typeface="Inter"/>
              </a:rPr>
              <a:t>to put together a large gift box, at least at Miles’ local thrift store.</a:t>
            </a:r>
            <a:endParaRPr sz="1600">
              <a:solidFill>
                <a:srgbClr val="595959"/>
              </a:solidFill>
              <a:latin typeface="Inter"/>
              <a:ea typeface="Inter"/>
              <a:cs typeface="Inter"/>
              <a:sym typeface="Inter"/>
            </a:endParaRPr>
          </a:p>
        </p:txBody>
      </p:sp>
      <p:sp>
        <p:nvSpPr>
          <p:cNvPr id="528" name="Google Shape;528;p77"/>
          <p:cNvSpPr txBox="1"/>
          <p:nvPr/>
        </p:nvSpPr>
        <p:spPr>
          <a:xfrm>
            <a:off x="3964413" y="2937700"/>
            <a:ext cx="4413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Thrift stores have bulk discounts, so if this were a real-world service, the $15 would stretch even farther.</a:t>
            </a:r>
            <a:endParaRPr sz="1600">
              <a:solidFill>
                <a:schemeClr val="dk1"/>
              </a:solidFill>
              <a:latin typeface="Inter"/>
              <a:ea typeface="Inter"/>
              <a:cs typeface="Inter"/>
              <a:sym typeface="Inte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8"/>
          <p:cNvSpPr txBox="1"/>
          <p:nvPr/>
        </p:nvSpPr>
        <p:spPr>
          <a:xfrm>
            <a:off x="1297088" y="1650425"/>
            <a:ext cx="25059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accent1"/>
                </a:solidFill>
                <a:latin typeface="Inter"/>
                <a:ea typeface="Inter"/>
                <a:cs typeface="Inter"/>
                <a:sym typeface="Inter"/>
              </a:rPr>
              <a:t>What didn’t work</a:t>
            </a:r>
            <a:endParaRPr b="1" sz="2000">
              <a:solidFill>
                <a:schemeClr val="dk1"/>
              </a:solidFill>
              <a:latin typeface="Inter"/>
              <a:ea typeface="Inter"/>
              <a:cs typeface="Inter"/>
              <a:sym typeface="Inter"/>
            </a:endParaRPr>
          </a:p>
        </p:txBody>
      </p:sp>
      <p:sp>
        <p:nvSpPr>
          <p:cNvPr id="534" name="Google Shape;534;p78"/>
          <p:cNvSpPr txBox="1"/>
          <p:nvPr/>
        </p:nvSpPr>
        <p:spPr>
          <a:xfrm>
            <a:off x="4002863" y="1604275"/>
            <a:ext cx="4413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She wasn’t interested in keeping most of the items. It was all just novelty.</a:t>
            </a:r>
            <a:endParaRPr sz="1600">
              <a:solidFill>
                <a:schemeClr val="dk1"/>
              </a:solidFill>
              <a:latin typeface="Inter"/>
              <a:ea typeface="Inter"/>
              <a:cs typeface="Inter"/>
              <a:sym typeface="Inter"/>
            </a:endParaRPr>
          </a:p>
        </p:txBody>
      </p:sp>
      <p:sp>
        <p:nvSpPr>
          <p:cNvPr id="535" name="Google Shape;535;p78"/>
          <p:cNvSpPr txBox="1"/>
          <p:nvPr/>
        </p:nvSpPr>
        <p:spPr>
          <a:xfrm>
            <a:off x="1297075" y="2549425"/>
            <a:ext cx="25059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New learnings</a:t>
            </a:r>
            <a:endParaRPr b="1" sz="2000">
              <a:solidFill>
                <a:schemeClr val="dk1"/>
              </a:solidFill>
              <a:latin typeface="Inter"/>
              <a:ea typeface="Inter"/>
              <a:cs typeface="Inter"/>
              <a:sym typeface="Inter"/>
            </a:endParaRPr>
          </a:p>
        </p:txBody>
      </p:sp>
      <p:sp>
        <p:nvSpPr>
          <p:cNvPr id="536" name="Google Shape;536;p78"/>
          <p:cNvSpPr txBox="1"/>
          <p:nvPr/>
        </p:nvSpPr>
        <p:spPr>
          <a:xfrm>
            <a:off x="3972100" y="2541725"/>
            <a:ext cx="4413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Inter"/>
                <a:ea typeface="Inter"/>
                <a:cs typeface="Inter"/>
                <a:sym typeface="Inter"/>
              </a:rPr>
              <a:t>Thrift stores already have an element of surprise, but leave you in control. Our service wouldn’t.</a:t>
            </a:r>
            <a:endParaRPr sz="1600">
              <a:solidFill>
                <a:srgbClr val="595959"/>
              </a:solidFill>
              <a:latin typeface="Inter"/>
              <a:ea typeface="Inter"/>
              <a:cs typeface="Inter"/>
              <a:sym typeface="Inte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9"/>
          <p:cNvSpPr txBox="1"/>
          <p:nvPr/>
        </p:nvSpPr>
        <p:spPr>
          <a:xfrm>
            <a:off x="3233125" y="1062463"/>
            <a:ext cx="245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Inter"/>
                <a:ea typeface="Inter"/>
                <a:cs typeface="Inter"/>
                <a:sym typeface="Inter"/>
              </a:rPr>
              <a:t>Isabelle</a:t>
            </a:r>
            <a:endParaRPr b="1" sz="2400">
              <a:solidFill>
                <a:schemeClr val="dk1"/>
              </a:solidFill>
              <a:latin typeface="Inter"/>
              <a:ea typeface="Inter"/>
              <a:cs typeface="Inter"/>
              <a:sym typeface="Inter"/>
            </a:endParaRPr>
          </a:p>
        </p:txBody>
      </p:sp>
      <p:sp>
        <p:nvSpPr>
          <p:cNvPr id="542" name="Google Shape;542;p79"/>
          <p:cNvSpPr txBox="1"/>
          <p:nvPr/>
        </p:nvSpPr>
        <p:spPr>
          <a:xfrm>
            <a:off x="3233125" y="1544875"/>
            <a:ext cx="464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Stanford student</a:t>
            </a:r>
            <a:endParaRPr sz="1800">
              <a:solidFill>
                <a:schemeClr val="dk1"/>
              </a:solidFill>
              <a:latin typeface="Inter"/>
              <a:ea typeface="Inter"/>
              <a:cs typeface="Inter"/>
              <a:sym typeface="Inter"/>
            </a:endParaRPr>
          </a:p>
        </p:txBody>
      </p:sp>
      <p:sp>
        <p:nvSpPr>
          <p:cNvPr id="543" name="Google Shape;543;p79"/>
          <p:cNvSpPr txBox="1"/>
          <p:nvPr/>
        </p:nvSpPr>
        <p:spPr>
          <a:xfrm>
            <a:off x="3233125" y="2504150"/>
            <a:ext cx="3719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Inter"/>
                <a:ea typeface="Inter"/>
                <a:cs typeface="Inter"/>
                <a:sym typeface="Inter"/>
              </a:rPr>
              <a:t>“It felt like a disappointing birthday as a kid.”</a:t>
            </a:r>
            <a:endParaRPr sz="2400">
              <a:solidFill>
                <a:schemeClr val="dk1"/>
              </a:solidFill>
              <a:latin typeface="Inter"/>
              <a:ea typeface="Inter"/>
              <a:cs typeface="Inter"/>
              <a:sym typeface="Inter"/>
            </a:endParaRPr>
          </a:p>
        </p:txBody>
      </p:sp>
      <p:pic>
        <p:nvPicPr>
          <p:cNvPr id="544" name="Google Shape;544;p79"/>
          <p:cNvPicPr preferRelativeResize="0"/>
          <p:nvPr/>
        </p:nvPicPr>
        <p:blipFill>
          <a:blip r:embed="rId3">
            <a:alphaModFix/>
          </a:blip>
          <a:stretch>
            <a:fillRect/>
          </a:stretch>
        </p:blipFill>
        <p:spPr>
          <a:xfrm>
            <a:off x="1768525" y="1016150"/>
            <a:ext cx="1098900" cy="1098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0"/>
          <p:cNvSpPr txBox="1"/>
          <p:nvPr/>
        </p:nvSpPr>
        <p:spPr>
          <a:xfrm>
            <a:off x="1422950" y="756538"/>
            <a:ext cx="25059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Assumptions invalidated</a:t>
            </a:r>
            <a:endParaRPr b="1" sz="2000">
              <a:solidFill>
                <a:schemeClr val="dk1"/>
              </a:solidFill>
              <a:latin typeface="Inter"/>
              <a:ea typeface="Inter"/>
              <a:cs typeface="Inter"/>
              <a:sym typeface="Inter"/>
            </a:endParaRPr>
          </a:p>
        </p:txBody>
      </p:sp>
      <p:sp>
        <p:nvSpPr>
          <p:cNvPr id="550" name="Google Shape;550;p80"/>
          <p:cNvSpPr txBox="1"/>
          <p:nvPr/>
        </p:nvSpPr>
        <p:spPr>
          <a:xfrm>
            <a:off x="3675150" y="818050"/>
            <a:ext cx="4413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1"/>
                </a:solidFill>
                <a:latin typeface="Inter"/>
                <a:ea typeface="Inter"/>
                <a:cs typeface="Inter"/>
                <a:sym typeface="Inter"/>
              </a:rPr>
              <a:t>There was an element of surprise, but there’s an element of surprise at thrift stores as well.</a:t>
            </a:r>
            <a:endParaRPr sz="1600">
              <a:solidFill>
                <a:schemeClr val="dk1"/>
              </a:solidFill>
              <a:latin typeface="Inter"/>
              <a:ea typeface="Inter"/>
              <a:cs typeface="Inter"/>
              <a:sym typeface="Inter"/>
            </a:endParaRPr>
          </a:p>
        </p:txBody>
      </p:sp>
      <p:sp>
        <p:nvSpPr>
          <p:cNvPr id="551" name="Google Shape;551;p80"/>
          <p:cNvSpPr txBox="1"/>
          <p:nvPr/>
        </p:nvSpPr>
        <p:spPr>
          <a:xfrm>
            <a:off x="3675138" y="1946500"/>
            <a:ext cx="4413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1"/>
                </a:solidFill>
                <a:latin typeface="Inter"/>
                <a:ea typeface="Inter"/>
                <a:cs typeface="Inter"/>
                <a:sym typeface="Inter"/>
              </a:rPr>
              <a:t>She didn’t want to keep most of the items in her mystery box.</a:t>
            </a:r>
            <a:endParaRPr sz="1600">
              <a:solidFill>
                <a:schemeClr val="dk1"/>
              </a:solidFill>
              <a:latin typeface="Inter"/>
              <a:ea typeface="Inter"/>
              <a:cs typeface="Inter"/>
              <a:sym typeface="Inter"/>
            </a:endParaRPr>
          </a:p>
        </p:txBody>
      </p:sp>
      <p:sp>
        <p:nvSpPr>
          <p:cNvPr id="552" name="Google Shape;552;p80"/>
          <p:cNvSpPr txBox="1"/>
          <p:nvPr/>
        </p:nvSpPr>
        <p:spPr>
          <a:xfrm>
            <a:off x="1422950" y="3139813"/>
            <a:ext cx="25059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000">
                <a:solidFill>
                  <a:schemeClr val="accent1"/>
                </a:solidFill>
                <a:latin typeface="Inter"/>
                <a:ea typeface="Inter"/>
                <a:cs typeface="Inter"/>
                <a:sym typeface="Inter"/>
              </a:rPr>
              <a:t>Plus...</a:t>
            </a:r>
            <a:endParaRPr b="1" sz="2000">
              <a:solidFill>
                <a:schemeClr val="dk1"/>
              </a:solidFill>
              <a:latin typeface="Inter"/>
              <a:ea typeface="Inter"/>
              <a:cs typeface="Inter"/>
              <a:sym typeface="Inter"/>
            </a:endParaRPr>
          </a:p>
        </p:txBody>
      </p:sp>
      <p:sp>
        <p:nvSpPr>
          <p:cNvPr id="553" name="Google Shape;553;p80"/>
          <p:cNvSpPr txBox="1"/>
          <p:nvPr/>
        </p:nvSpPr>
        <p:spPr>
          <a:xfrm>
            <a:off x="3675150" y="3201325"/>
            <a:ext cx="4413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1"/>
                </a:solidFill>
                <a:latin typeface="Inter"/>
                <a:ea typeface="Inter"/>
                <a:cs typeface="Inter"/>
                <a:sym typeface="Inter"/>
              </a:rPr>
              <a:t>This solution is not interface-driven.</a:t>
            </a:r>
            <a:endParaRPr sz="1600">
              <a:solidFill>
                <a:schemeClr val="dk1"/>
              </a:solidFill>
              <a:latin typeface="Inter"/>
              <a:ea typeface="Inter"/>
              <a:cs typeface="Inter"/>
              <a:sym typeface="Inte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1"/>
          <p:cNvSpPr txBox="1"/>
          <p:nvPr>
            <p:ph type="title"/>
          </p:nvPr>
        </p:nvSpPr>
        <p:spPr>
          <a:xfrm>
            <a:off x="4099125" y="1881600"/>
            <a:ext cx="3278700" cy="13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Best solution...</a:t>
            </a:r>
            <a:endParaRPr sz="3600">
              <a:solidFill>
                <a:schemeClr val="accent1"/>
              </a:solidFill>
            </a:endParaRPr>
          </a:p>
        </p:txBody>
      </p:sp>
      <p:pic>
        <p:nvPicPr>
          <p:cNvPr id="559" name="Google Shape;559;p81"/>
          <p:cNvPicPr preferRelativeResize="0"/>
          <p:nvPr/>
        </p:nvPicPr>
        <p:blipFill>
          <a:blip r:embed="rId3">
            <a:alphaModFix/>
          </a:blip>
          <a:stretch>
            <a:fillRect/>
          </a:stretch>
        </p:blipFill>
        <p:spPr>
          <a:xfrm>
            <a:off x="2486625" y="1945175"/>
            <a:ext cx="1214275" cy="1517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2"/>
          <p:cNvSpPr txBox="1"/>
          <p:nvPr>
            <p:ph type="title"/>
          </p:nvPr>
        </p:nvSpPr>
        <p:spPr>
          <a:xfrm>
            <a:off x="3883800" y="1935450"/>
            <a:ext cx="3278700" cy="13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The reverse marketplace</a:t>
            </a:r>
            <a:endParaRPr sz="3600">
              <a:solidFill>
                <a:schemeClr val="accent1"/>
              </a:solidFill>
            </a:endParaRPr>
          </a:p>
        </p:txBody>
      </p:sp>
      <p:pic>
        <p:nvPicPr>
          <p:cNvPr id="565" name="Google Shape;565;p82"/>
          <p:cNvPicPr preferRelativeResize="0"/>
          <p:nvPr/>
        </p:nvPicPr>
        <p:blipFill>
          <a:blip r:embed="rId3">
            <a:alphaModFix/>
          </a:blip>
          <a:stretch>
            <a:fillRect/>
          </a:stretch>
        </p:blipFill>
        <p:spPr>
          <a:xfrm>
            <a:off x="2258975" y="1968200"/>
            <a:ext cx="1235450" cy="1544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1678313" y="1813073"/>
            <a:ext cx="1578805" cy="1578801"/>
          </a:xfrm>
          <a:prstGeom prst="rect">
            <a:avLst/>
          </a:prstGeom>
          <a:noFill/>
          <a:ln>
            <a:noFill/>
          </a:ln>
        </p:spPr>
      </p:pic>
      <p:pic>
        <p:nvPicPr>
          <p:cNvPr id="107" name="Google Shape;107;p20"/>
          <p:cNvPicPr preferRelativeResize="0"/>
          <p:nvPr/>
        </p:nvPicPr>
        <p:blipFill>
          <a:blip r:embed="rId4">
            <a:alphaModFix/>
          </a:blip>
          <a:stretch>
            <a:fillRect/>
          </a:stretch>
        </p:blipFill>
        <p:spPr>
          <a:xfrm>
            <a:off x="3731645" y="1787601"/>
            <a:ext cx="1629749" cy="1629745"/>
          </a:xfrm>
          <a:prstGeom prst="rect">
            <a:avLst/>
          </a:prstGeom>
          <a:noFill/>
          <a:ln>
            <a:noFill/>
          </a:ln>
        </p:spPr>
      </p:pic>
      <p:pic>
        <p:nvPicPr>
          <p:cNvPr id="108" name="Google Shape;108;p20"/>
          <p:cNvPicPr preferRelativeResize="0"/>
          <p:nvPr/>
        </p:nvPicPr>
        <p:blipFill>
          <a:blip r:embed="rId5">
            <a:alphaModFix/>
          </a:blip>
          <a:stretch>
            <a:fillRect/>
          </a:stretch>
        </p:blipFill>
        <p:spPr>
          <a:xfrm>
            <a:off x="5835913" y="1787605"/>
            <a:ext cx="1629748" cy="1629745"/>
          </a:xfrm>
          <a:prstGeom prst="rect">
            <a:avLst/>
          </a:prstGeom>
          <a:noFill/>
          <a:ln>
            <a:noFill/>
          </a:ln>
        </p:spPr>
      </p:pic>
      <p:sp>
        <p:nvSpPr>
          <p:cNvPr id="109" name="Google Shape;109;p20"/>
          <p:cNvSpPr txBox="1"/>
          <p:nvPr/>
        </p:nvSpPr>
        <p:spPr>
          <a:xfrm>
            <a:off x="1970325" y="3417350"/>
            <a:ext cx="99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Vlad</a:t>
            </a:r>
            <a:endParaRPr>
              <a:latin typeface="Inter"/>
              <a:ea typeface="Inter"/>
              <a:cs typeface="Inter"/>
              <a:sym typeface="Inter"/>
            </a:endParaRPr>
          </a:p>
        </p:txBody>
      </p:sp>
      <p:sp>
        <p:nvSpPr>
          <p:cNvPr id="110" name="Google Shape;110;p20"/>
          <p:cNvSpPr txBox="1"/>
          <p:nvPr/>
        </p:nvSpPr>
        <p:spPr>
          <a:xfrm>
            <a:off x="4074600" y="3417350"/>
            <a:ext cx="99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Isabelle</a:t>
            </a:r>
            <a:endParaRPr>
              <a:latin typeface="Inter"/>
              <a:ea typeface="Inter"/>
              <a:cs typeface="Inter"/>
              <a:sym typeface="Inter"/>
            </a:endParaRPr>
          </a:p>
        </p:txBody>
      </p:sp>
      <p:sp>
        <p:nvSpPr>
          <p:cNvPr id="111" name="Google Shape;111;p20"/>
          <p:cNvSpPr txBox="1"/>
          <p:nvPr/>
        </p:nvSpPr>
        <p:spPr>
          <a:xfrm>
            <a:off x="6153388" y="3417350"/>
            <a:ext cx="99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Grace</a:t>
            </a:r>
            <a:endParaRPr>
              <a:latin typeface="Inter"/>
              <a:ea typeface="Inter"/>
              <a:cs typeface="Inter"/>
              <a:sym typeface="Inte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3"/>
          <p:cNvSpPr txBox="1"/>
          <p:nvPr/>
        </p:nvSpPr>
        <p:spPr>
          <a:xfrm>
            <a:off x="845700" y="615050"/>
            <a:ext cx="44286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Inter"/>
                <a:ea typeface="Inter"/>
                <a:cs typeface="Inter"/>
                <a:sym typeface="Inter"/>
              </a:rPr>
              <a:t>Why?</a:t>
            </a:r>
            <a:endParaRPr b="1" sz="3600">
              <a:solidFill>
                <a:schemeClr val="accent1"/>
              </a:solidFill>
              <a:latin typeface="Inter"/>
              <a:ea typeface="Inter"/>
              <a:cs typeface="Inter"/>
              <a:sym typeface="Inter"/>
            </a:endParaRPr>
          </a:p>
        </p:txBody>
      </p:sp>
      <p:sp>
        <p:nvSpPr>
          <p:cNvPr id="571" name="Google Shape;571;p83"/>
          <p:cNvSpPr txBox="1"/>
          <p:nvPr/>
        </p:nvSpPr>
        <p:spPr>
          <a:xfrm>
            <a:off x="4946250" y="1714500"/>
            <a:ext cx="249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It’s </a:t>
            </a:r>
            <a:r>
              <a:rPr b="1" lang="en" sz="1600">
                <a:solidFill>
                  <a:schemeClr val="accent1"/>
                </a:solidFill>
                <a:latin typeface="Inter"/>
                <a:ea typeface="Inter"/>
                <a:cs typeface="Inter"/>
                <a:sym typeface="Inter"/>
              </a:rPr>
              <a:t>novel</a:t>
            </a:r>
            <a:r>
              <a:rPr lang="en" sz="1600">
                <a:solidFill>
                  <a:schemeClr val="dk1"/>
                </a:solidFill>
                <a:latin typeface="Inter"/>
                <a:ea typeface="Inter"/>
                <a:cs typeface="Inter"/>
                <a:sym typeface="Inter"/>
              </a:rPr>
              <a:t>. We’ve never seen a formal reverse marketplace.</a:t>
            </a:r>
            <a:endParaRPr sz="1600">
              <a:solidFill>
                <a:schemeClr val="dk1"/>
              </a:solidFill>
              <a:latin typeface="Inter"/>
              <a:ea typeface="Inter"/>
              <a:cs typeface="Inter"/>
              <a:sym typeface="Inter"/>
            </a:endParaRPr>
          </a:p>
        </p:txBody>
      </p:sp>
      <p:sp>
        <p:nvSpPr>
          <p:cNvPr id="572" name="Google Shape;572;p83"/>
          <p:cNvSpPr txBox="1"/>
          <p:nvPr/>
        </p:nvSpPr>
        <p:spPr>
          <a:xfrm>
            <a:off x="892650" y="1714500"/>
            <a:ext cx="3373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Inter"/>
                <a:ea typeface="Inter"/>
                <a:cs typeface="Inter"/>
                <a:sym typeface="Inter"/>
              </a:rPr>
              <a:t>It solves </a:t>
            </a:r>
            <a:r>
              <a:rPr b="1" lang="en" sz="1600">
                <a:solidFill>
                  <a:schemeClr val="accent1"/>
                </a:solidFill>
                <a:latin typeface="Inter"/>
                <a:ea typeface="Inter"/>
                <a:cs typeface="Inter"/>
                <a:sym typeface="Inter"/>
              </a:rPr>
              <a:t>multiple needs</a:t>
            </a:r>
            <a:r>
              <a:rPr lang="en" sz="1600">
                <a:solidFill>
                  <a:schemeClr val="dk1"/>
                </a:solidFill>
                <a:latin typeface="Inter"/>
                <a:ea typeface="Inter"/>
                <a:cs typeface="Inter"/>
                <a:sym typeface="Inter"/>
              </a:rPr>
              <a:t>:</a:t>
            </a:r>
            <a:endParaRPr sz="1600">
              <a:solidFill>
                <a:schemeClr val="dk1"/>
              </a:solidFill>
              <a:latin typeface="Inter"/>
              <a:ea typeface="Inter"/>
              <a:cs typeface="Inter"/>
              <a:sym typeface="Inter"/>
            </a:endParaRPr>
          </a:p>
        </p:txBody>
      </p:sp>
      <p:sp>
        <p:nvSpPr>
          <p:cNvPr id="573" name="Google Shape;573;p83"/>
          <p:cNvSpPr txBox="1"/>
          <p:nvPr/>
        </p:nvSpPr>
        <p:spPr>
          <a:xfrm>
            <a:off x="776500" y="2114700"/>
            <a:ext cx="3570000" cy="2130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No shipping (our HMW)</a:t>
            </a:r>
            <a:endParaRPr sz="1600">
              <a:solidFill>
                <a:schemeClr val="dk1"/>
              </a:solidFill>
              <a:latin typeface="Inter"/>
              <a:ea typeface="Inter"/>
              <a:cs typeface="Inter"/>
              <a:sym typeface="Inter"/>
            </a:endParaRPr>
          </a:p>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Unlocks hidden supply for buyers</a:t>
            </a:r>
            <a:endParaRPr sz="1600">
              <a:solidFill>
                <a:schemeClr val="dk1"/>
              </a:solidFill>
              <a:latin typeface="Inter"/>
              <a:ea typeface="Inter"/>
              <a:cs typeface="Inter"/>
              <a:sym typeface="Inter"/>
            </a:endParaRPr>
          </a:p>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Eliminates sellers’ need to explicitly list all items</a:t>
            </a:r>
            <a:endParaRPr sz="1600">
              <a:solidFill>
                <a:schemeClr val="dk1"/>
              </a:solidFill>
              <a:latin typeface="Inter"/>
              <a:ea typeface="Inter"/>
              <a:cs typeface="Inter"/>
              <a:sym typeface="Inter"/>
            </a:endParaRPr>
          </a:p>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Supports buyers who don’t know </a:t>
            </a:r>
            <a:r>
              <a:rPr i="1" lang="en" sz="1600">
                <a:solidFill>
                  <a:schemeClr val="dk1"/>
                </a:solidFill>
                <a:latin typeface="Inter"/>
                <a:ea typeface="Inter"/>
                <a:cs typeface="Inter"/>
                <a:sym typeface="Inter"/>
              </a:rPr>
              <a:t>exactly</a:t>
            </a:r>
            <a:r>
              <a:rPr lang="en" sz="1600">
                <a:solidFill>
                  <a:schemeClr val="dk1"/>
                </a:solidFill>
                <a:latin typeface="Inter"/>
                <a:ea typeface="Inter"/>
                <a:cs typeface="Inter"/>
                <a:sym typeface="Inter"/>
              </a:rPr>
              <a:t> what they need</a:t>
            </a:r>
            <a:endParaRPr sz="1600">
              <a:solidFill>
                <a:schemeClr val="dk1"/>
              </a:solidFill>
              <a:latin typeface="Inter"/>
              <a:ea typeface="Inter"/>
              <a:cs typeface="Inter"/>
              <a:sym typeface="Inter"/>
            </a:endParaRPr>
          </a:p>
        </p:txBody>
      </p:sp>
      <p:sp>
        <p:nvSpPr>
          <p:cNvPr id="574" name="Google Shape;574;p83"/>
          <p:cNvSpPr txBox="1"/>
          <p:nvPr/>
        </p:nvSpPr>
        <p:spPr>
          <a:xfrm>
            <a:off x="4946250" y="2976000"/>
            <a:ext cx="249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It’s </a:t>
            </a:r>
            <a:r>
              <a:rPr b="1" lang="en" sz="1600">
                <a:solidFill>
                  <a:schemeClr val="accent1"/>
                </a:solidFill>
                <a:latin typeface="Inter"/>
                <a:ea typeface="Inter"/>
                <a:cs typeface="Inter"/>
                <a:sym typeface="Inter"/>
              </a:rPr>
              <a:t>interface-driven</a:t>
            </a:r>
            <a:r>
              <a:rPr lang="en" sz="1600">
                <a:solidFill>
                  <a:schemeClr val="dk1"/>
                </a:solidFill>
                <a:latin typeface="Inter"/>
                <a:ea typeface="Inter"/>
                <a:cs typeface="Inter"/>
                <a:sym typeface="Inter"/>
              </a:rPr>
              <a:t>. It could be a web platform or app.</a:t>
            </a:r>
            <a:endParaRPr sz="1600">
              <a:solidFill>
                <a:schemeClr val="dk1"/>
              </a:solidFill>
              <a:latin typeface="Inter"/>
              <a:ea typeface="Inter"/>
              <a:cs typeface="Inter"/>
              <a:sym typeface="Inte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4"/>
          <p:cNvSpPr txBox="1"/>
          <p:nvPr/>
        </p:nvSpPr>
        <p:spPr>
          <a:xfrm>
            <a:off x="658600" y="638125"/>
            <a:ext cx="4428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accent1"/>
                </a:solidFill>
                <a:latin typeface="Inter"/>
                <a:ea typeface="Inter"/>
                <a:cs typeface="Inter"/>
                <a:sym typeface="Inter"/>
              </a:rPr>
              <a:t>Summary</a:t>
            </a:r>
            <a:endParaRPr b="1" sz="3600">
              <a:solidFill>
                <a:schemeClr val="accent1"/>
              </a:solidFill>
              <a:latin typeface="Inter"/>
              <a:ea typeface="Inter"/>
              <a:cs typeface="Inter"/>
              <a:sym typeface="Inter"/>
            </a:endParaRPr>
          </a:p>
        </p:txBody>
      </p:sp>
      <p:sp>
        <p:nvSpPr>
          <p:cNvPr id="580" name="Google Shape;580;p84"/>
          <p:cNvSpPr txBox="1"/>
          <p:nvPr/>
        </p:nvSpPr>
        <p:spPr>
          <a:xfrm>
            <a:off x="622750" y="1676050"/>
            <a:ext cx="249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nter"/>
                <a:ea typeface="Inter"/>
                <a:cs typeface="Inter"/>
                <a:sym typeface="Inter"/>
              </a:rPr>
              <a:t>Our </a:t>
            </a:r>
            <a:r>
              <a:rPr b="1" lang="en">
                <a:solidFill>
                  <a:schemeClr val="accent1"/>
                </a:solidFill>
                <a:latin typeface="Inter"/>
                <a:ea typeface="Inter"/>
                <a:cs typeface="Inter"/>
                <a:sym typeface="Inter"/>
              </a:rPr>
              <a:t>1st</a:t>
            </a:r>
            <a:r>
              <a:rPr lang="en">
                <a:solidFill>
                  <a:schemeClr val="dk1"/>
                </a:solidFill>
                <a:latin typeface="Inter"/>
                <a:ea typeface="Inter"/>
                <a:cs typeface="Inter"/>
                <a:sym typeface="Inter"/>
              </a:rPr>
              <a:t> and </a:t>
            </a:r>
            <a:r>
              <a:rPr b="1" lang="en">
                <a:solidFill>
                  <a:schemeClr val="accent1"/>
                </a:solidFill>
                <a:latin typeface="Inter"/>
                <a:ea typeface="Inter"/>
                <a:cs typeface="Inter"/>
                <a:sym typeface="Inter"/>
              </a:rPr>
              <a:t>2nd</a:t>
            </a:r>
            <a:r>
              <a:rPr lang="en">
                <a:solidFill>
                  <a:schemeClr val="dk1"/>
                </a:solidFill>
                <a:latin typeface="Inter"/>
                <a:ea typeface="Inter"/>
                <a:cs typeface="Inter"/>
                <a:sym typeface="Inter"/>
              </a:rPr>
              <a:t> prototypes had the most satisfying results.</a:t>
            </a:r>
            <a:endParaRPr>
              <a:solidFill>
                <a:schemeClr val="dk1"/>
              </a:solidFill>
              <a:latin typeface="Inter"/>
              <a:ea typeface="Inter"/>
              <a:cs typeface="Inter"/>
              <a:sym typeface="Inter"/>
            </a:endParaRPr>
          </a:p>
        </p:txBody>
      </p:sp>
      <p:sp>
        <p:nvSpPr>
          <p:cNvPr id="581" name="Google Shape;581;p84"/>
          <p:cNvSpPr txBox="1"/>
          <p:nvPr/>
        </p:nvSpPr>
        <p:spPr>
          <a:xfrm>
            <a:off x="3129813" y="1676050"/>
            <a:ext cx="28317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595959"/>
                </a:solidFill>
                <a:latin typeface="Inter"/>
                <a:ea typeface="Inter"/>
                <a:cs typeface="Inter"/>
                <a:sym typeface="Inter"/>
              </a:rPr>
              <a:t>Our </a:t>
            </a:r>
            <a:r>
              <a:rPr b="1" lang="en">
                <a:solidFill>
                  <a:schemeClr val="accent1"/>
                </a:solidFill>
                <a:latin typeface="Inter"/>
                <a:ea typeface="Inter"/>
                <a:cs typeface="Inter"/>
                <a:sym typeface="Inter"/>
              </a:rPr>
              <a:t>1st prototype</a:t>
            </a:r>
            <a:r>
              <a:rPr lang="en">
                <a:solidFill>
                  <a:srgbClr val="595959"/>
                </a:solidFill>
                <a:latin typeface="Inter"/>
                <a:ea typeface="Inter"/>
                <a:cs typeface="Inter"/>
                <a:sym typeface="Inter"/>
              </a:rPr>
              <a:t>—expiration discounts—would require buy-in from grocery stores; further testing and interviews are needed here.</a:t>
            </a:r>
            <a:endParaRPr>
              <a:solidFill>
                <a:schemeClr val="dk1"/>
              </a:solidFill>
              <a:latin typeface="Inter"/>
              <a:ea typeface="Inter"/>
              <a:cs typeface="Inter"/>
              <a:sym typeface="Inter"/>
            </a:endParaRPr>
          </a:p>
        </p:txBody>
      </p:sp>
      <p:sp>
        <p:nvSpPr>
          <p:cNvPr id="582" name="Google Shape;582;p84"/>
          <p:cNvSpPr txBox="1"/>
          <p:nvPr/>
        </p:nvSpPr>
        <p:spPr>
          <a:xfrm>
            <a:off x="5977675" y="1676050"/>
            <a:ext cx="27486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595959"/>
                </a:solidFill>
              </a:rPr>
              <a:t>Our </a:t>
            </a:r>
            <a:r>
              <a:rPr b="1" lang="en">
                <a:solidFill>
                  <a:schemeClr val="accent1"/>
                </a:solidFill>
              </a:rPr>
              <a:t>2nd prototype</a:t>
            </a:r>
            <a:r>
              <a:rPr lang="en">
                <a:solidFill>
                  <a:srgbClr val="595959"/>
                </a:solidFill>
              </a:rPr>
              <a:t>—the reverse marketplace—had the most enthusiastic response.</a:t>
            </a:r>
            <a:endParaRPr>
              <a:solidFill>
                <a:schemeClr val="dk1"/>
              </a:solidFill>
              <a:latin typeface="Inter"/>
              <a:ea typeface="Inter"/>
              <a:cs typeface="Inter"/>
              <a:sym typeface="Inter"/>
            </a:endParaRPr>
          </a:p>
        </p:txBody>
      </p:sp>
      <p:sp>
        <p:nvSpPr>
          <p:cNvPr id="583" name="Google Shape;583;p84"/>
          <p:cNvSpPr txBox="1"/>
          <p:nvPr/>
        </p:nvSpPr>
        <p:spPr>
          <a:xfrm>
            <a:off x="622750" y="3173900"/>
            <a:ext cx="2490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595959"/>
                </a:solidFill>
                <a:latin typeface="Inter"/>
                <a:ea typeface="Inter"/>
                <a:cs typeface="Inter"/>
                <a:sym typeface="Inter"/>
              </a:rPr>
              <a:t>Our </a:t>
            </a:r>
            <a:r>
              <a:rPr b="1" lang="en">
                <a:solidFill>
                  <a:schemeClr val="accent1"/>
                </a:solidFill>
                <a:latin typeface="Inter"/>
                <a:ea typeface="Inter"/>
                <a:cs typeface="Inter"/>
                <a:sym typeface="Inter"/>
              </a:rPr>
              <a:t>3rd prototype</a:t>
            </a:r>
            <a:r>
              <a:rPr lang="en">
                <a:solidFill>
                  <a:srgbClr val="595959"/>
                </a:solidFill>
                <a:latin typeface="Inter"/>
                <a:ea typeface="Inter"/>
                <a:cs typeface="Inter"/>
                <a:sym typeface="Inter"/>
              </a:rPr>
              <a:t>—the mystery box—was a dud. “Disappointing birthday.”</a:t>
            </a:r>
            <a:endParaRPr>
              <a:solidFill>
                <a:schemeClr val="dk1"/>
              </a:solidFill>
              <a:latin typeface="Inter"/>
              <a:ea typeface="Inter"/>
              <a:cs typeface="Inter"/>
              <a:sym typeface="Inter"/>
            </a:endParaRPr>
          </a:p>
        </p:txBody>
      </p:sp>
      <p:sp>
        <p:nvSpPr>
          <p:cNvPr id="584" name="Google Shape;584;p84"/>
          <p:cNvSpPr txBox="1"/>
          <p:nvPr/>
        </p:nvSpPr>
        <p:spPr>
          <a:xfrm>
            <a:off x="3129813" y="3173900"/>
            <a:ext cx="2490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a:solidFill>
                  <a:schemeClr val="accent1"/>
                </a:solidFill>
                <a:latin typeface="Inter"/>
                <a:ea typeface="Inter"/>
                <a:cs typeface="Inter"/>
                <a:sym typeface="Inter"/>
              </a:rPr>
              <a:t>Item transparency</a:t>
            </a:r>
            <a:r>
              <a:rPr b="1" lang="en">
                <a:solidFill>
                  <a:schemeClr val="dk1"/>
                </a:solidFill>
                <a:latin typeface="Inter"/>
                <a:ea typeface="Inter"/>
                <a:cs typeface="Inter"/>
                <a:sym typeface="Inter"/>
              </a:rPr>
              <a:t> </a:t>
            </a:r>
            <a:r>
              <a:rPr lang="en">
                <a:solidFill>
                  <a:schemeClr val="dk1"/>
                </a:solidFill>
                <a:latin typeface="Inter"/>
                <a:ea typeface="Inter"/>
                <a:cs typeface="Inter"/>
                <a:sym typeface="Inter"/>
              </a:rPr>
              <a:t>emerged as a key issue across prototypes.</a:t>
            </a:r>
            <a:endParaRPr>
              <a:solidFill>
                <a:schemeClr val="dk1"/>
              </a:solidFill>
              <a:latin typeface="Inter"/>
              <a:ea typeface="Inter"/>
              <a:cs typeface="Inter"/>
              <a:sym typeface="Inter"/>
            </a:endParaRPr>
          </a:p>
        </p:txBody>
      </p:sp>
      <p:sp>
        <p:nvSpPr>
          <p:cNvPr id="585" name="Google Shape;585;p84"/>
          <p:cNvSpPr txBox="1"/>
          <p:nvPr/>
        </p:nvSpPr>
        <p:spPr>
          <a:xfrm>
            <a:off x="5977675" y="3173900"/>
            <a:ext cx="2894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latin typeface="Inter"/>
                <a:ea typeface="Inter"/>
                <a:cs typeface="Inter"/>
                <a:sym typeface="Inter"/>
              </a:rPr>
              <a:t>We think our </a:t>
            </a:r>
            <a:r>
              <a:rPr b="1" lang="en">
                <a:solidFill>
                  <a:schemeClr val="accent1"/>
                </a:solidFill>
                <a:latin typeface="Inter"/>
                <a:ea typeface="Inter"/>
                <a:cs typeface="Inter"/>
                <a:sym typeface="Inter"/>
              </a:rPr>
              <a:t>2nd prototype</a:t>
            </a:r>
            <a:r>
              <a:rPr lang="en">
                <a:solidFill>
                  <a:schemeClr val="dk1"/>
                </a:solidFill>
                <a:latin typeface="Inter"/>
                <a:ea typeface="Inter"/>
                <a:cs typeface="Inter"/>
                <a:sym typeface="Inter"/>
              </a:rPr>
              <a:t> is the right direction going forward.</a:t>
            </a:r>
            <a:endParaRPr>
              <a:solidFill>
                <a:schemeClr val="dk1"/>
              </a:solidFill>
              <a:latin typeface="Inter"/>
              <a:ea typeface="Inter"/>
              <a:cs typeface="Inter"/>
              <a:sym typeface="Inte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Appendix: Michelle’s HMWs</a:t>
            </a:r>
            <a:endParaRPr>
              <a:solidFill>
                <a:schemeClr val="accent1"/>
              </a:solidFill>
            </a:endParaRPr>
          </a:p>
        </p:txBody>
      </p:sp>
      <p:sp>
        <p:nvSpPr>
          <p:cNvPr id="591" name="Google Shape;591;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HMW encourage local pickups and exchanges?</a:t>
            </a:r>
            <a:endParaRPr sz="1200"/>
          </a:p>
          <a:p>
            <a:pPr indent="-304800" lvl="0" marL="457200" rtl="0" algn="l">
              <a:spcBef>
                <a:spcPts val="0"/>
              </a:spcBef>
              <a:spcAft>
                <a:spcPts val="0"/>
              </a:spcAft>
              <a:buSzPts val="1200"/>
              <a:buChar char="●"/>
            </a:pPr>
            <a:r>
              <a:rPr lang="en" sz="1200"/>
              <a:t>HMW make face-to-face exchanges more convenient?</a:t>
            </a:r>
            <a:endParaRPr sz="1200"/>
          </a:p>
          <a:p>
            <a:pPr indent="-304800" lvl="0" marL="457200" rtl="0" algn="l">
              <a:spcBef>
                <a:spcPts val="0"/>
              </a:spcBef>
              <a:spcAft>
                <a:spcPts val="0"/>
              </a:spcAft>
              <a:buSzPts val="1200"/>
              <a:buChar char="●"/>
            </a:pPr>
            <a:r>
              <a:rPr lang="en" sz="1200"/>
              <a:t>HMW make local pickups faster and less time consuming than shipping?</a:t>
            </a:r>
            <a:endParaRPr sz="1200"/>
          </a:p>
          <a:p>
            <a:pPr indent="-304800" lvl="0" marL="457200" rtl="0" algn="l">
              <a:spcBef>
                <a:spcPts val="0"/>
              </a:spcBef>
              <a:spcAft>
                <a:spcPts val="0"/>
              </a:spcAft>
              <a:buSzPts val="1200"/>
              <a:buChar char="●"/>
            </a:pPr>
            <a:r>
              <a:rPr lang="en" sz="1200"/>
              <a:t>HMW build well-stocked local trading economies?</a:t>
            </a:r>
            <a:endParaRPr sz="1200"/>
          </a:p>
          <a:p>
            <a:pPr indent="-304800" lvl="0" marL="457200" rtl="0" algn="l">
              <a:spcBef>
                <a:spcPts val="0"/>
              </a:spcBef>
              <a:spcAft>
                <a:spcPts val="0"/>
              </a:spcAft>
              <a:buSzPts val="1200"/>
              <a:buChar char="●"/>
            </a:pPr>
            <a:r>
              <a:rPr lang="en" sz="1200"/>
              <a:t>HMW make buying items from far away unnecessary?</a:t>
            </a:r>
            <a:endParaRPr sz="1200"/>
          </a:p>
          <a:p>
            <a:pPr indent="-304800" lvl="0" marL="457200" rtl="0" algn="l">
              <a:spcBef>
                <a:spcPts val="0"/>
              </a:spcBef>
              <a:spcAft>
                <a:spcPts val="0"/>
              </a:spcAft>
              <a:buSzPts val="1200"/>
              <a:buChar char="●"/>
            </a:pPr>
            <a:r>
              <a:rPr lang="en" sz="1200"/>
              <a:t>HMW adjust expectations so that local pickups are the default?</a:t>
            </a:r>
            <a:endParaRPr sz="12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Appendix: Olivia’s HMWs</a:t>
            </a:r>
            <a:endParaRPr>
              <a:solidFill>
                <a:schemeClr val="accent1"/>
              </a:solidFill>
            </a:endParaRPr>
          </a:p>
        </p:txBody>
      </p:sp>
      <p:sp>
        <p:nvSpPr>
          <p:cNvPr id="597" name="Google Shape;597;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HMW repackage thrifting so her parents find it acceptable?</a:t>
            </a:r>
            <a:endParaRPr sz="1200"/>
          </a:p>
          <a:p>
            <a:pPr indent="-304800" lvl="0" marL="457200" rtl="0" algn="l">
              <a:spcBef>
                <a:spcPts val="0"/>
              </a:spcBef>
              <a:spcAft>
                <a:spcPts val="0"/>
              </a:spcAft>
              <a:buSzPts val="1200"/>
              <a:buChar char="●"/>
            </a:pPr>
            <a:r>
              <a:rPr lang="en" sz="1200"/>
              <a:t>HMW make thrifting cleaner?</a:t>
            </a:r>
            <a:endParaRPr sz="1200"/>
          </a:p>
          <a:p>
            <a:pPr indent="-304800" lvl="0" marL="457200" rtl="0" algn="l">
              <a:spcBef>
                <a:spcPts val="0"/>
              </a:spcBef>
              <a:spcAft>
                <a:spcPts val="0"/>
              </a:spcAft>
              <a:buSzPts val="1200"/>
              <a:buChar char="●"/>
            </a:pPr>
            <a:r>
              <a:rPr lang="en" sz="1200"/>
              <a:t>HMW get parents involved in thrifting themselves?</a:t>
            </a:r>
            <a:endParaRPr sz="1200"/>
          </a:p>
          <a:p>
            <a:pPr indent="-304800" lvl="0" marL="457200" rtl="0" algn="l">
              <a:spcBef>
                <a:spcPts val="0"/>
              </a:spcBef>
              <a:spcAft>
                <a:spcPts val="0"/>
              </a:spcAft>
              <a:buSzPts val="1200"/>
              <a:buChar char="●"/>
            </a:pPr>
            <a:r>
              <a:rPr lang="en" sz="1200"/>
              <a:t>HMW make thrifting more trendy?</a:t>
            </a:r>
            <a:endParaRPr sz="1200"/>
          </a:p>
          <a:p>
            <a:pPr indent="-304800" lvl="0" marL="457200" rtl="0" algn="l">
              <a:spcBef>
                <a:spcPts val="0"/>
              </a:spcBef>
              <a:spcAft>
                <a:spcPts val="0"/>
              </a:spcAft>
              <a:buSzPts val="1200"/>
              <a:buChar char="●"/>
            </a:pPr>
            <a:r>
              <a:rPr lang="en" sz="1200"/>
              <a:t>HMW make thrifting feel like an ecological necessity?</a:t>
            </a:r>
            <a:endParaRPr sz="1200"/>
          </a:p>
          <a:p>
            <a:pPr indent="-304800" lvl="0" marL="457200" rtl="0" algn="l">
              <a:spcBef>
                <a:spcPts val="0"/>
              </a:spcBef>
              <a:spcAft>
                <a:spcPts val="0"/>
              </a:spcAft>
              <a:buSzPts val="1200"/>
              <a:buChar char="●"/>
            </a:pPr>
            <a:r>
              <a:rPr lang="en" sz="1200"/>
              <a:t>HMW make other people less judgemental about thrifting?</a:t>
            </a:r>
            <a:endParaRPr sz="12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Appendix: Dan’s HMWs</a:t>
            </a:r>
            <a:endParaRPr>
              <a:solidFill>
                <a:schemeClr val="accent1"/>
              </a:solidFill>
            </a:endParaRPr>
          </a:p>
        </p:txBody>
      </p:sp>
      <p:sp>
        <p:nvSpPr>
          <p:cNvPr id="603" name="Google Shape;603;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HMW redistribute grocery store waste that is still usable? </a:t>
            </a:r>
            <a:endParaRPr sz="1200"/>
          </a:p>
          <a:p>
            <a:pPr indent="-304800" lvl="0" marL="457200" rtl="0" algn="l">
              <a:spcBef>
                <a:spcPts val="0"/>
              </a:spcBef>
              <a:spcAft>
                <a:spcPts val="0"/>
              </a:spcAft>
              <a:buSzPts val="1200"/>
              <a:buChar char="●"/>
            </a:pPr>
            <a:r>
              <a:rPr lang="en" sz="1200"/>
              <a:t>HMW repurpose excess items into other new products?</a:t>
            </a:r>
            <a:endParaRPr sz="1200"/>
          </a:p>
          <a:p>
            <a:pPr indent="-304800" lvl="0" marL="457200" rtl="0" algn="l">
              <a:spcBef>
                <a:spcPts val="0"/>
              </a:spcBef>
              <a:spcAft>
                <a:spcPts val="0"/>
              </a:spcAft>
              <a:buSzPts val="1200"/>
              <a:buChar char="●"/>
            </a:pPr>
            <a:r>
              <a:rPr lang="en" sz="1200"/>
              <a:t>HMW make sure everything gets bought before it’s thrown away?</a:t>
            </a:r>
            <a:endParaRPr sz="1200"/>
          </a:p>
          <a:p>
            <a:pPr indent="-304800" lvl="0" marL="457200" rtl="0" algn="l">
              <a:spcBef>
                <a:spcPts val="0"/>
              </a:spcBef>
              <a:spcAft>
                <a:spcPts val="0"/>
              </a:spcAft>
              <a:buSzPts val="1200"/>
              <a:buChar char="●"/>
            </a:pPr>
            <a:r>
              <a:rPr lang="en" sz="1200"/>
              <a:t>HMW encourage consumers to buy items about to be thrown out?</a:t>
            </a:r>
            <a:endParaRPr sz="1200"/>
          </a:p>
          <a:p>
            <a:pPr indent="-304800" lvl="0" marL="457200" rtl="0" algn="l">
              <a:spcBef>
                <a:spcPts val="0"/>
              </a:spcBef>
              <a:spcAft>
                <a:spcPts val="0"/>
              </a:spcAft>
              <a:buSzPts val="1200"/>
              <a:buChar char="●"/>
            </a:pPr>
            <a:r>
              <a:rPr lang="en" sz="1200"/>
              <a:t>HMW eliminate surplus inventory?</a:t>
            </a:r>
            <a:endParaRPr sz="1200"/>
          </a:p>
          <a:p>
            <a:pPr indent="-304800" lvl="0" marL="457200" rtl="0" algn="l">
              <a:spcBef>
                <a:spcPts val="0"/>
              </a:spcBef>
              <a:spcAft>
                <a:spcPts val="0"/>
              </a:spcAft>
              <a:buSzPts val="1200"/>
              <a:buChar char="●"/>
            </a:pPr>
            <a:r>
              <a:rPr lang="en" sz="1200"/>
              <a:t>HMW make waste more useful?</a:t>
            </a:r>
            <a:endParaRPr sz="1200"/>
          </a:p>
          <a:p>
            <a:pPr indent="0" lvl="0" marL="0" rtl="0" algn="l">
              <a:spcBef>
                <a:spcPts val="1600"/>
              </a:spcBef>
              <a:spcAft>
                <a:spcPts val="1600"/>
              </a:spcAft>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375400" y="574475"/>
            <a:ext cx="1089775" cy="1089775"/>
          </a:xfrm>
          <a:prstGeom prst="rect">
            <a:avLst/>
          </a:prstGeom>
          <a:noFill/>
          <a:ln>
            <a:noFill/>
          </a:ln>
        </p:spPr>
      </p:pic>
      <p:sp>
        <p:nvSpPr>
          <p:cNvPr id="117" name="Google Shape;117;p21"/>
          <p:cNvSpPr txBox="1"/>
          <p:nvPr/>
        </p:nvSpPr>
        <p:spPr>
          <a:xfrm>
            <a:off x="1872325" y="647313"/>
            <a:ext cx="245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Inter"/>
                <a:ea typeface="Inter"/>
                <a:cs typeface="Inter"/>
                <a:sym typeface="Inter"/>
              </a:rPr>
              <a:t>Kathryn</a:t>
            </a:r>
            <a:endParaRPr b="1" sz="2400">
              <a:solidFill>
                <a:schemeClr val="accent1"/>
              </a:solidFill>
              <a:latin typeface="Inter"/>
              <a:ea typeface="Inter"/>
              <a:cs typeface="Inter"/>
              <a:sym typeface="Inter"/>
            </a:endParaRPr>
          </a:p>
        </p:txBody>
      </p:sp>
      <p:sp>
        <p:nvSpPr>
          <p:cNvPr id="118" name="Google Shape;118;p21"/>
          <p:cNvSpPr txBox="1"/>
          <p:nvPr/>
        </p:nvSpPr>
        <p:spPr>
          <a:xfrm>
            <a:off x="1872325" y="1129713"/>
            <a:ext cx="263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IT Department Analyst</a:t>
            </a:r>
            <a:endParaRPr sz="1800">
              <a:solidFill>
                <a:schemeClr val="dk1"/>
              </a:solidFill>
              <a:latin typeface="Inter"/>
              <a:ea typeface="Inter"/>
              <a:cs typeface="Inter"/>
              <a:sym typeface="Inter"/>
            </a:endParaRPr>
          </a:p>
        </p:txBody>
      </p:sp>
      <p:sp>
        <p:nvSpPr>
          <p:cNvPr id="119" name="Google Shape;119;p21"/>
          <p:cNvSpPr txBox="1"/>
          <p:nvPr/>
        </p:nvSpPr>
        <p:spPr>
          <a:xfrm>
            <a:off x="292350" y="2051625"/>
            <a:ext cx="27492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rgbClr val="595959"/>
                </a:solidFill>
                <a:latin typeface="Inter"/>
                <a:ea typeface="Inter"/>
                <a:cs typeface="Inter"/>
                <a:sym typeface="Inter"/>
              </a:rPr>
              <a:t>“</a:t>
            </a:r>
            <a:r>
              <a:rPr b="1" lang="en" sz="1800">
                <a:solidFill>
                  <a:srgbClr val="595959"/>
                </a:solidFill>
                <a:latin typeface="Inter"/>
                <a:ea typeface="Inter"/>
                <a:cs typeface="Inter"/>
                <a:sym typeface="Inter"/>
              </a:rPr>
              <a:t>It can be expensive to shift everything in my life to zero-waste at </a:t>
            </a:r>
            <a:r>
              <a:rPr b="1" lang="en" sz="1800">
                <a:solidFill>
                  <a:schemeClr val="dk1"/>
                </a:solidFill>
                <a:latin typeface="Inter"/>
                <a:ea typeface="Inter"/>
                <a:cs typeface="Inter"/>
                <a:sym typeface="Inter"/>
              </a:rPr>
              <a:t>once.”</a:t>
            </a:r>
            <a:endParaRPr>
              <a:latin typeface="Inter"/>
              <a:ea typeface="Inter"/>
              <a:cs typeface="Inter"/>
              <a:sym typeface="Inter"/>
            </a:endParaRPr>
          </a:p>
        </p:txBody>
      </p:sp>
      <p:sp>
        <p:nvSpPr>
          <p:cNvPr id="120" name="Google Shape;120;p21"/>
          <p:cNvSpPr txBox="1"/>
          <p:nvPr/>
        </p:nvSpPr>
        <p:spPr>
          <a:xfrm>
            <a:off x="3041550" y="2051625"/>
            <a:ext cx="3106200" cy="27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latin typeface="Inter"/>
                <a:ea typeface="Inter"/>
                <a:cs typeface="Inter"/>
                <a:sym typeface="Inter"/>
              </a:rPr>
              <a:t>“</a:t>
            </a:r>
            <a:r>
              <a:rPr b="1" lang="en" sz="1800">
                <a:solidFill>
                  <a:schemeClr val="dk1"/>
                </a:solidFill>
                <a:latin typeface="Inter"/>
                <a:ea typeface="Inter"/>
                <a:cs typeface="Inter"/>
                <a:sym typeface="Inter"/>
              </a:rPr>
              <a:t>No one is ready to be 100% zero waste right away. But it’s about trying to figure out the simple things I can start shifting.”</a:t>
            </a:r>
            <a:endParaRPr b="1" sz="1800">
              <a:solidFill>
                <a:schemeClr val="dk1"/>
              </a:solidFill>
              <a:latin typeface="Inter"/>
              <a:ea typeface="Inter"/>
              <a:cs typeface="Inter"/>
              <a:sym typeface="Inter"/>
            </a:endParaRPr>
          </a:p>
          <a:p>
            <a:pPr indent="0" lvl="0" marL="0" rtl="0" algn="l">
              <a:lnSpc>
                <a:spcPct val="115000"/>
              </a:lnSpc>
              <a:spcBef>
                <a:spcPts val="1200"/>
              </a:spcBef>
              <a:spcAft>
                <a:spcPts val="1200"/>
              </a:spcAft>
              <a:buNone/>
            </a:pPr>
            <a:r>
              <a:rPr i="1" lang="en">
                <a:solidFill>
                  <a:schemeClr val="dk1"/>
                </a:solidFill>
                <a:latin typeface="Inter"/>
                <a:ea typeface="Inter"/>
                <a:cs typeface="Inter"/>
                <a:sym typeface="Inter"/>
              </a:rPr>
              <a:t>Overwhelmed</a:t>
            </a:r>
            <a:r>
              <a:rPr lang="en">
                <a:solidFill>
                  <a:schemeClr val="dk1"/>
                </a:solidFill>
                <a:latin typeface="Inter"/>
                <a:ea typeface="Inter"/>
                <a:cs typeface="Inter"/>
                <a:sym typeface="Inter"/>
              </a:rPr>
              <a:t> with options to minimize waste.</a:t>
            </a:r>
            <a:endParaRPr>
              <a:solidFill>
                <a:schemeClr val="dk1"/>
              </a:solidFill>
              <a:latin typeface="Inter"/>
              <a:ea typeface="Inter"/>
              <a:cs typeface="Inter"/>
              <a:sym typeface="Inter"/>
            </a:endParaRPr>
          </a:p>
        </p:txBody>
      </p:sp>
      <p:sp>
        <p:nvSpPr>
          <p:cNvPr id="121" name="Google Shape;121;p21"/>
          <p:cNvSpPr txBox="1"/>
          <p:nvPr/>
        </p:nvSpPr>
        <p:spPr>
          <a:xfrm>
            <a:off x="6197975" y="2051625"/>
            <a:ext cx="2876700" cy="31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latin typeface="Inter"/>
                <a:ea typeface="Inter"/>
                <a:cs typeface="Inter"/>
                <a:sym typeface="Inter"/>
              </a:rPr>
              <a:t>“</a:t>
            </a:r>
            <a:r>
              <a:rPr b="1" lang="en" sz="1800">
                <a:solidFill>
                  <a:schemeClr val="dk1"/>
                </a:solidFill>
                <a:latin typeface="Inter"/>
                <a:ea typeface="Inter"/>
                <a:cs typeface="Inter"/>
                <a:sym typeface="Inter"/>
              </a:rPr>
              <a:t>With shoes you have a better time of finding without trying them on because you know what size your feet are.”</a:t>
            </a:r>
            <a:endParaRPr b="1" sz="18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lang="en">
                <a:solidFill>
                  <a:schemeClr val="dk1"/>
                </a:solidFill>
                <a:latin typeface="Inter"/>
                <a:ea typeface="Inter"/>
                <a:cs typeface="Inter"/>
                <a:sym typeface="Inter"/>
              </a:rPr>
              <a:t>Often </a:t>
            </a:r>
            <a:r>
              <a:rPr i="1" lang="en">
                <a:solidFill>
                  <a:schemeClr val="dk1"/>
                </a:solidFill>
                <a:latin typeface="Inter"/>
                <a:ea typeface="Inter"/>
                <a:cs typeface="Inter"/>
                <a:sym typeface="Inter"/>
              </a:rPr>
              <a:t>afraid</a:t>
            </a:r>
            <a:r>
              <a:rPr lang="en">
                <a:solidFill>
                  <a:schemeClr val="dk1"/>
                </a:solidFill>
                <a:latin typeface="Inter"/>
                <a:ea typeface="Inter"/>
                <a:cs typeface="Inter"/>
                <a:sym typeface="Inter"/>
              </a:rPr>
              <a:t> to purchase items without trying them on first.</a:t>
            </a:r>
            <a:endParaRPr>
              <a:solidFill>
                <a:schemeClr val="dk1"/>
              </a:solidFill>
              <a:latin typeface="Inter"/>
              <a:ea typeface="Inter"/>
              <a:cs typeface="Inter"/>
              <a:sym typeface="Inter"/>
            </a:endParaRPr>
          </a:p>
          <a:p>
            <a:pPr indent="0" lvl="0" marL="0" rtl="0" algn="l">
              <a:lnSpc>
                <a:spcPct val="115000"/>
              </a:lnSpc>
              <a:spcBef>
                <a:spcPts val="1200"/>
              </a:spcBef>
              <a:spcAft>
                <a:spcPts val="1200"/>
              </a:spcAft>
              <a:buNone/>
            </a:pPr>
            <a:r>
              <a:t/>
            </a:r>
            <a:endParaRPr b="1" sz="1800">
              <a:solidFill>
                <a:schemeClr val="dk1"/>
              </a:solidFill>
              <a:latin typeface="Inter"/>
              <a:ea typeface="Inter"/>
              <a:cs typeface="Inter"/>
              <a:sym typeface="Inter"/>
            </a:endParaRPr>
          </a:p>
        </p:txBody>
      </p:sp>
      <p:sp>
        <p:nvSpPr>
          <p:cNvPr id="122" name="Google Shape;122;p21"/>
          <p:cNvSpPr txBox="1"/>
          <p:nvPr/>
        </p:nvSpPr>
        <p:spPr>
          <a:xfrm>
            <a:off x="292350" y="3796550"/>
            <a:ext cx="27492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a:solidFill>
                  <a:schemeClr val="dk1"/>
                </a:solidFill>
                <a:latin typeface="Inter"/>
                <a:ea typeface="Inter"/>
                <a:cs typeface="Inter"/>
                <a:sym typeface="Inter"/>
              </a:rPr>
              <a:t>Struggles</a:t>
            </a:r>
            <a:r>
              <a:rPr lang="en">
                <a:solidFill>
                  <a:schemeClr val="dk1"/>
                </a:solidFill>
                <a:latin typeface="Inter"/>
                <a:ea typeface="Inter"/>
                <a:cs typeface="Inter"/>
                <a:sym typeface="Inter"/>
              </a:rPr>
              <a:t> to find quick and convenient solutions for sustainable life choices.</a:t>
            </a:r>
            <a:endParaRPr b="1">
              <a:solidFill>
                <a:srgbClr val="595959"/>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nvSpPr>
        <p:spPr>
          <a:xfrm>
            <a:off x="1872325" y="647313"/>
            <a:ext cx="245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Inter"/>
                <a:ea typeface="Inter"/>
                <a:cs typeface="Inter"/>
                <a:sym typeface="Inter"/>
              </a:rPr>
              <a:t>Alice</a:t>
            </a:r>
            <a:endParaRPr b="1" sz="2400">
              <a:solidFill>
                <a:schemeClr val="accent1"/>
              </a:solidFill>
              <a:latin typeface="Inter"/>
              <a:ea typeface="Inter"/>
              <a:cs typeface="Inter"/>
              <a:sym typeface="Inter"/>
            </a:endParaRPr>
          </a:p>
        </p:txBody>
      </p:sp>
      <p:sp>
        <p:nvSpPr>
          <p:cNvPr id="128" name="Google Shape;128;p22"/>
          <p:cNvSpPr txBox="1"/>
          <p:nvPr/>
        </p:nvSpPr>
        <p:spPr>
          <a:xfrm>
            <a:off x="1872325" y="1129725"/>
            <a:ext cx="323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User experience researcher</a:t>
            </a:r>
            <a:endParaRPr sz="1800">
              <a:solidFill>
                <a:schemeClr val="dk1"/>
              </a:solidFill>
              <a:latin typeface="Inter"/>
              <a:ea typeface="Inter"/>
              <a:cs typeface="Inter"/>
              <a:sym typeface="Inter"/>
            </a:endParaRPr>
          </a:p>
        </p:txBody>
      </p:sp>
      <p:sp>
        <p:nvSpPr>
          <p:cNvPr id="129" name="Google Shape;129;p22"/>
          <p:cNvSpPr txBox="1"/>
          <p:nvPr/>
        </p:nvSpPr>
        <p:spPr>
          <a:xfrm>
            <a:off x="6299975" y="2058775"/>
            <a:ext cx="2749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1"/>
                </a:solidFill>
                <a:latin typeface="Inter"/>
                <a:ea typeface="Inter"/>
                <a:cs typeface="Inter"/>
                <a:sym typeface="Inter"/>
              </a:rPr>
              <a:t>“[I feel] wasteful all the time.”</a:t>
            </a:r>
            <a:endParaRPr>
              <a:solidFill>
                <a:schemeClr val="dk1"/>
              </a:solidFill>
              <a:latin typeface="Inter"/>
              <a:ea typeface="Inter"/>
              <a:cs typeface="Inter"/>
              <a:sym typeface="Inter"/>
            </a:endParaRPr>
          </a:p>
        </p:txBody>
      </p:sp>
      <p:sp>
        <p:nvSpPr>
          <p:cNvPr id="130" name="Google Shape;130;p22"/>
          <p:cNvSpPr txBox="1"/>
          <p:nvPr/>
        </p:nvSpPr>
        <p:spPr>
          <a:xfrm>
            <a:off x="294025" y="2058775"/>
            <a:ext cx="3056100" cy="229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latin typeface="Inter"/>
                <a:ea typeface="Inter"/>
                <a:cs typeface="Inter"/>
                <a:sym typeface="Inter"/>
              </a:rPr>
              <a:t>“[I like] buying an item that has history beyond my own, that has had a life before my own.” </a:t>
            </a:r>
            <a:endParaRPr b="1" sz="1800">
              <a:solidFill>
                <a:schemeClr val="dk1"/>
              </a:solidFill>
              <a:latin typeface="Inter"/>
              <a:ea typeface="Inter"/>
              <a:cs typeface="Inter"/>
              <a:sym typeface="Inter"/>
            </a:endParaRPr>
          </a:p>
          <a:p>
            <a:pPr indent="0" lvl="0" marL="0" rtl="0" algn="l">
              <a:lnSpc>
                <a:spcPct val="115000"/>
              </a:lnSpc>
              <a:spcBef>
                <a:spcPts val="1000"/>
              </a:spcBef>
              <a:spcAft>
                <a:spcPts val="1200"/>
              </a:spcAft>
              <a:buNone/>
            </a:pPr>
            <a:r>
              <a:rPr lang="en">
                <a:solidFill>
                  <a:schemeClr val="dk1"/>
                </a:solidFill>
                <a:latin typeface="Helvetica Neue"/>
                <a:ea typeface="Helvetica Neue"/>
                <a:cs typeface="Helvetica Neue"/>
                <a:sym typeface="Helvetica Neue"/>
              </a:rPr>
              <a:t>She prefers buying used items to new items because of their unique histories.</a:t>
            </a:r>
            <a:endParaRPr>
              <a:solidFill>
                <a:schemeClr val="dk1"/>
              </a:solidFill>
            </a:endParaRPr>
          </a:p>
        </p:txBody>
      </p:sp>
      <p:sp>
        <p:nvSpPr>
          <p:cNvPr id="131" name="Google Shape;131;p22"/>
          <p:cNvSpPr txBox="1"/>
          <p:nvPr/>
        </p:nvSpPr>
        <p:spPr>
          <a:xfrm>
            <a:off x="3450450" y="2058775"/>
            <a:ext cx="2749200" cy="292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latin typeface="Inter"/>
                <a:ea typeface="Inter"/>
                <a:cs typeface="Inter"/>
                <a:sym typeface="Inter"/>
              </a:rPr>
              <a:t>Alice has purchased items secondhand and sold them third hand when she no longer needs them.</a:t>
            </a:r>
            <a:endParaRPr b="1" sz="1800">
              <a:solidFill>
                <a:schemeClr val="dk1"/>
              </a:solidFill>
              <a:latin typeface="Inter"/>
              <a:ea typeface="Inter"/>
              <a:cs typeface="Inter"/>
              <a:sym typeface="Inter"/>
            </a:endParaRPr>
          </a:p>
          <a:p>
            <a:pPr indent="0" lvl="0" marL="0" rtl="0" algn="l">
              <a:lnSpc>
                <a:spcPct val="115000"/>
              </a:lnSpc>
              <a:spcBef>
                <a:spcPts val="1000"/>
              </a:spcBef>
              <a:spcAft>
                <a:spcPts val="0"/>
              </a:spcAft>
              <a:buNone/>
            </a:pPr>
            <a:r>
              <a:rPr lang="en">
                <a:solidFill>
                  <a:schemeClr val="dk1"/>
                </a:solidFill>
                <a:latin typeface="Inter"/>
                <a:ea typeface="Inter"/>
                <a:cs typeface="Inter"/>
                <a:sym typeface="Inter"/>
              </a:rPr>
              <a:t>Items can have several owners during their feasible lifespan. </a:t>
            </a:r>
            <a:endParaRPr>
              <a:solidFill>
                <a:schemeClr val="dk1"/>
              </a:solidFill>
              <a:latin typeface="Inter"/>
              <a:ea typeface="Inter"/>
              <a:cs typeface="Inter"/>
              <a:sym typeface="Inter"/>
            </a:endParaRPr>
          </a:p>
          <a:p>
            <a:pPr indent="0" lvl="0" marL="0" rtl="0" algn="l">
              <a:lnSpc>
                <a:spcPct val="115000"/>
              </a:lnSpc>
              <a:spcBef>
                <a:spcPts val="0"/>
              </a:spcBef>
              <a:spcAft>
                <a:spcPts val="1200"/>
              </a:spcAft>
              <a:buNone/>
            </a:pPr>
            <a:r>
              <a:t/>
            </a:r>
            <a:endParaRPr b="1" sz="1800">
              <a:solidFill>
                <a:schemeClr val="dk1"/>
              </a:solidFill>
              <a:latin typeface="Inter"/>
              <a:ea typeface="Inter"/>
              <a:cs typeface="Inter"/>
              <a:sym typeface="Inter"/>
            </a:endParaRPr>
          </a:p>
        </p:txBody>
      </p:sp>
      <p:pic>
        <p:nvPicPr>
          <p:cNvPr id="132" name="Google Shape;132;p22"/>
          <p:cNvPicPr preferRelativeResize="0"/>
          <p:nvPr/>
        </p:nvPicPr>
        <p:blipFill>
          <a:blip r:embed="rId3">
            <a:alphaModFix/>
          </a:blip>
          <a:stretch>
            <a:fillRect/>
          </a:stretch>
        </p:blipFill>
        <p:spPr>
          <a:xfrm>
            <a:off x="378425" y="568425"/>
            <a:ext cx="1101276" cy="1101276"/>
          </a:xfrm>
          <a:prstGeom prst="rect">
            <a:avLst/>
          </a:prstGeom>
          <a:noFill/>
          <a:ln>
            <a:noFill/>
          </a:ln>
        </p:spPr>
      </p:pic>
      <p:sp>
        <p:nvSpPr>
          <p:cNvPr id="133" name="Google Shape;133;p22"/>
          <p:cNvSpPr txBox="1"/>
          <p:nvPr/>
        </p:nvSpPr>
        <p:spPr>
          <a:xfrm>
            <a:off x="6299975" y="3782225"/>
            <a:ext cx="2749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a:solidFill>
                  <a:schemeClr val="dk1"/>
                </a:solidFill>
                <a:latin typeface="Inter"/>
                <a:ea typeface="Inter"/>
                <a:cs typeface="Inter"/>
                <a:sym typeface="Inter"/>
              </a:rPr>
              <a:t>She is ashamed of how wasteful she is.</a:t>
            </a:r>
            <a:endParaRPr>
              <a:solidFill>
                <a:schemeClr val="dk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S147">
  <a:themeElements>
    <a:clrScheme name="Simple Light">
      <a:dk1>
        <a:srgbClr val="555555"/>
      </a:dk1>
      <a:lt1>
        <a:srgbClr val="FDFAF7"/>
      </a:lt1>
      <a:dk2>
        <a:srgbClr val="019DD5"/>
      </a:dk2>
      <a:lt2>
        <a:srgbClr val="FDFAF7"/>
      </a:lt2>
      <a:accent1>
        <a:srgbClr val="CD4922"/>
      </a:accent1>
      <a:accent2>
        <a:srgbClr val="01DDAA"/>
      </a:accent2>
      <a:accent3>
        <a:srgbClr val="0134DD"/>
      </a:accent3>
      <a:accent4>
        <a:srgbClr val="3C01DD"/>
      </a:accent4>
      <a:accent5>
        <a:srgbClr val="DD01A1"/>
      </a:accent5>
      <a:accent6>
        <a:srgbClr val="143109"/>
      </a:accent6>
      <a:hlink>
        <a:srgbClr val="9E19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